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91" autoAdjust="0"/>
  </p:normalViewPr>
  <p:slideViewPr>
    <p:cSldViewPr>
      <p:cViewPr varScale="1">
        <p:scale>
          <a:sx n="67" d="100"/>
          <a:sy n="67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C9C52-6838-45B9-8455-A930B03AA179}" type="datetimeFigureOut">
              <a:rPr lang="en-US"/>
              <a:pPr>
                <a:defRPr/>
              </a:pPr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36193-5369-4638-8859-9BF040BB7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C8F67-8514-4A8D-AFFF-AAF5C41C39B1}" type="datetimeFigureOut">
              <a:rPr lang="en-US"/>
              <a:pPr>
                <a:defRPr/>
              </a:pPr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8E73B-57D9-409D-941A-1A3FDFA6F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6D693-1200-4648-889F-1381CEB2377F}" type="datetimeFigureOut">
              <a:rPr lang="en-US"/>
              <a:pPr>
                <a:defRPr/>
              </a:pPr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08950-6253-4537-9B42-BFBEB9D59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ADF8-041E-4CA8-9971-26DADBC8102F}" type="datetimeFigureOut">
              <a:rPr lang="en-US"/>
              <a:pPr>
                <a:defRPr/>
              </a:pPr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0E4E2-17E5-4BF6-B864-9BE351006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71739-5DA7-4295-B859-9D693B7D17F1}" type="datetimeFigureOut">
              <a:rPr lang="en-US"/>
              <a:pPr>
                <a:defRPr/>
              </a:pPr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A5AA4-1FB7-4D30-A591-498800276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4022A-EEBF-4E90-9D83-C680AC1A764F}" type="datetimeFigureOut">
              <a:rPr lang="en-US"/>
              <a:pPr>
                <a:defRPr/>
              </a:pPr>
              <a:t>11/22/2013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1D2FD-6DF2-4F16-8B4E-212FA4C7C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40156-8A21-4490-8B2A-CB1896F28C55}" type="datetimeFigureOut">
              <a:rPr lang="en-US"/>
              <a:pPr>
                <a:defRPr/>
              </a:pPr>
              <a:t>11/22/2013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FE7616-082A-4B0D-9FB3-9E99742EF4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084AAF-7100-46BA-9DDC-BD257A828AFF}" type="datetimeFigureOut">
              <a:rPr lang="en-US"/>
              <a:pPr>
                <a:defRPr/>
              </a:pPr>
              <a:t>11/22/2013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9D3A2-8CAA-4C19-BED5-6A98AB1D0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4A90F-0ACD-4A28-A296-2ED2A9A1BF4A}" type="datetimeFigureOut">
              <a:rPr lang="en-US"/>
              <a:pPr>
                <a:defRPr/>
              </a:pPr>
              <a:t>11/22/2013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E9789-371C-4E35-96CE-50435223E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830D5-5A17-4EF7-B4D1-E48CA4667CF2}" type="datetimeFigureOut">
              <a:rPr lang="en-US"/>
              <a:pPr>
                <a:defRPr/>
              </a:pPr>
              <a:t>11/22/2013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F26D0-7F5E-4EA1-B16F-E01B0929A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A4842-082A-4FE3-BA2C-18018E163F95}" type="datetimeFigureOut">
              <a:rPr lang="en-US"/>
              <a:pPr>
                <a:defRPr/>
              </a:pPr>
              <a:t>11/22/2013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97371-E9D2-42F9-82C2-7D2578B361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C0C373-5654-4479-B2CB-5C16AD9F1DBC}" type="datetimeFigureOut">
              <a:rPr lang="en-US"/>
              <a:pPr>
                <a:defRPr/>
              </a:pPr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BC9AEB-554C-4B98-A0FD-BBCD0CF4A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U-46 Funding – Data Pertinent for ETA Members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District Revenue</a:t>
            </a:r>
          </a:p>
        </p:txBody>
      </p:sp>
      <p:sp>
        <p:nvSpPr>
          <p:cNvPr id="14338" name="Content Placeholder 4"/>
          <p:cNvSpPr>
            <a:spLocks noGrp="1"/>
          </p:cNvSpPr>
          <p:nvPr>
            <p:ph idx="1"/>
          </p:nvPr>
        </p:nvSpPr>
        <p:spPr>
          <a:xfrm>
            <a:off x="152400" y="1484313"/>
            <a:ext cx="5867400" cy="573087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800" smtClean="0"/>
              <a:t>Receipts/Revenues for Operations</a:t>
            </a:r>
          </a:p>
        </p:txBody>
      </p:sp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501650" y="2087563"/>
            <a:ext cx="42989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(includes the Educational, Operations &amp; Maintenance, Transportation, and Working Cash funds)</a:t>
            </a:r>
          </a:p>
        </p:txBody>
      </p:sp>
      <p:pic>
        <p:nvPicPr>
          <p:cNvPr id="14340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1600200"/>
            <a:ext cx="3436938" cy="4999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341" name="TextBox 8"/>
          <p:cNvSpPr txBox="1">
            <a:spLocks noChangeArrowheads="1"/>
          </p:cNvSpPr>
          <p:nvPr/>
        </p:nvSpPr>
        <p:spPr bwMode="auto">
          <a:xfrm>
            <a:off x="304800" y="2822575"/>
            <a:ext cx="48006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Calibri" pitchFamily="34" charset="0"/>
              </a:rPr>
              <a:t>The district revenue has increased by approximately 9% from 2009 to 2012.</a:t>
            </a:r>
          </a:p>
        </p:txBody>
      </p:sp>
      <p:sp>
        <p:nvSpPr>
          <p:cNvPr id="14342" name="TextBox 10"/>
          <p:cNvSpPr txBox="1">
            <a:spLocks noChangeArrowheads="1"/>
          </p:cNvSpPr>
          <p:nvPr/>
        </p:nvSpPr>
        <p:spPr bwMode="auto">
          <a:xfrm>
            <a:off x="190500" y="5867400"/>
            <a:ext cx="4724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Data from annual financial reports submitted to ISBE</a:t>
            </a:r>
          </a:p>
          <a:p>
            <a:r>
              <a:rPr lang="en-US" sz="1400">
                <a:latin typeface="Calibri" pitchFamily="34" charset="0"/>
              </a:rPr>
              <a:t>from U-46.  (Financial Profile page 3, D16)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Percentage of total revenues allocated for instructional employee salaries</a:t>
            </a:r>
            <a:endParaRPr lang="en-US" dirty="0"/>
          </a:p>
        </p:txBody>
      </p:sp>
      <p:pic>
        <p:nvPicPr>
          <p:cNvPr id="1536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28775"/>
            <a:ext cx="2093913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628775"/>
            <a:ext cx="2214563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5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850" y="4108450"/>
            <a:ext cx="2216150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4800" y="4078288"/>
            <a:ext cx="2336800" cy="247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TextBox 8"/>
          <p:cNvSpPr txBox="1">
            <a:spLocks noChangeArrowheads="1"/>
          </p:cNvSpPr>
          <p:nvPr/>
        </p:nvSpPr>
        <p:spPr bwMode="auto">
          <a:xfrm>
            <a:off x="5410200" y="5500688"/>
            <a:ext cx="35052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Data from annual financial reports submitted to ISBE from U-46.  (Financial Profile Expenditures, D16, minus Expenditures  15-22, D32)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mtClean="0"/>
              <a:t>How Much Goes to Administrators?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39875"/>
            <a:ext cx="3200400" cy="487680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Total Amount Spent on Teacher and Administrator Salaries (including benefits and retirement incentives) for the school year ending 2013 = $188,902,301</a:t>
            </a:r>
            <a:endParaRPr lang="en-US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/>
          </a:p>
        </p:txBody>
      </p:sp>
      <p:pic>
        <p:nvPicPr>
          <p:cNvPr id="1638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1204913"/>
            <a:ext cx="5248275" cy="52117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238125" y="6416675"/>
            <a:ext cx="87534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Data </a:t>
            </a:r>
            <a:r>
              <a:rPr lang="en-US" sz="1200" i="1">
                <a:latin typeface="Calibri" pitchFamily="34" charset="0"/>
              </a:rPr>
              <a:t>EIS Administrator  and Teacher Salary and Benefits Report </a:t>
            </a:r>
            <a:r>
              <a:rPr lang="en-US" sz="1200">
                <a:latin typeface="Calibri" pitchFamily="34" charset="0"/>
              </a:rPr>
              <a:t>– School Year 2013, found on the U-46 website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mtClean="0"/>
              <a:t>Changes to the organizational chart</a:t>
            </a:r>
          </a:p>
        </p:txBody>
      </p:sp>
      <p:pic>
        <p:nvPicPr>
          <p:cNvPr id="17410" name="Picture 3"/>
          <p:cNvPicPr>
            <a:picLocks noChangeAspect="1"/>
          </p:cNvPicPr>
          <p:nvPr/>
        </p:nvPicPr>
        <p:blipFill rotWithShape="1">
          <a:blip r:embed="rId2"/>
          <a:srcRect b="3740"/>
          <a:stretch/>
        </p:blipFill>
        <p:spPr bwMode="auto">
          <a:xfrm>
            <a:off x="228600" y="1219201"/>
            <a:ext cx="4953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334000" y="1371600"/>
            <a:ext cx="35814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COMMUNITY PERSPECTIVE</a:t>
            </a:r>
          </a:p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C00000"/>
                </a:solidFill>
              </a:rPr>
              <a:t>“</a:t>
            </a:r>
            <a:r>
              <a:rPr lang="en-US" sz="2800" dirty="0" smtClean="0">
                <a:solidFill>
                  <a:srgbClr val="C00000"/>
                </a:solidFill>
              </a:rPr>
              <a:t>Administrative </a:t>
            </a:r>
            <a:r>
              <a:rPr lang="en-US" sz="2800" dirty="0">
                <a:solidFill>
                  <a:srgbClr val="C00000"/>
                </a:solidFill>
              </a:rPr>
              <a:t>salaries have increased by 21 percent - 3.7 million - since fiscal year 2011</a:t>
            </a:r>
            <a:r>
              <a:rPr lang="en-US" sz="2800" dirty="0" smtClean="0">
                <a:solidFill>
                  <a:srgbClr val="C00000"/>
                </a:solidFill>
              </a:rPr>
              <a:t>.”</a:t>
            </a:r>
            <a:endParaRPr lang="en-US" sz="2800" dirty="0">
              <a:solidFill>
                <a:srgbClr val="C00000"/>
              </a:solidFill>
            </a:endParaRPr>
          </a:p>
          <a:p>
            <a:pPr>
              <a:spcBef>
                <a:spcPct val="50000"/>
              </a:spcBef>
            </a:pP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 smtClean="0"/>
              <a:t>-- </a:t>
            </a:r>
            <a:r>
              <a:rPr lang="en-US" dirty="0" smtClean="0"/>
              <a:t>Rick Newton, Wayne </a:t>
            </a:r>
            <a:r>
              <a:rPr lang="en-US" dirty="0" err="1" smtClean="0"/>
              <a:t>Reident</a:t>
            </a:r>
            <a:r>
              <a:rPr lang="en-US" dirty="0" smtClean="0"/>
              <a:t>, quotes in “U-46 </a:t>
            </a:r>
            <a:r>
              <a:rPr lang="en-US" dirty="0" smtClean="0"/>
              <a:t>Proposed Budget for 2014 </a:t>
            </a:r>
            <a:r>
              <a:rPr lang="en-US" dirty="0"/>
              <a:t>D</a:t>
            </a:r>
            <a:r>
              <a:rPr lang="en-US" dirty="0" smtClean="0"/>
              <a:t>raws Criticism” –</a:t>
            </a:r>
            <a:r>
              <a:rPr lang="en-US" i="1" dirty="0" smtClean="0"/>
              <a:t>Daily </a:t>
            </a:r>
            <a:r>
              <a:rPr lang="en-US" i="1" dirty="0"/>
              <a:t>Herald</a:t>
            </a:r>
            <a:r>
              <a:rPr lang="en-US" dirty="0"/>
              <a:t>, Sept. 16,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District contributions</a:t>
            </a:r>
            <a:br>
              <a:rPr lang="en-US" dirty="0" smtClean="0"/>
            </a:br>
            <a:r>
              <a:rPr lang="en-US" dirty="0" smtClean="0"/>
              <a:t>to employee benefits</a:t>
            </a:r>
            <a:endParaRPr lang="en-US" dirty="0"/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222250" y="1676400"/>
            <a:ext cx="43434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From 2009 to 2012, the district contribution to employee benefits </a:t>
            </a:r>
            <a:r>
              <a:rPr lang="en-US" sz="3200" dirty="0" smtClean="0">
                <a:latin typeface="Calibri" pitchFamily="34" charset="0"/>
              </a:rPr>
              <a:t>for instructional positions has </a:t>
            </a:r>
            <a:r>
              <a:rPr lang="en-US" sz="3200" dirty="0">
                <a:latin typeface="Calibri" pitchFamily="34" charset="0"/>
              </a:rPr>
              <a:t>fluctuated by approximately .1%</a:t>
            </a: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190500" y="6100763"/>
            <a:ext cx="47244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alibri" pitchFamily="34" charset="0"/>
              </a:rPr>
              <a:t>Data from annual financial reports submitted to ISBE</a:t>
            </a:r>
          </a:p>
          <a:p>
            <a:r>
              <a:rPr lang="en-US" sz="1400">
                <a:latin typeface="Calibri" pitchFamily="34" charset="0"/>
              </a:rPr>
              <a:t>from U-46.  (Expenditures 15-22, D32)</a:t>
            </a:r>
          </a:p>
        </p:txBody>
      </p:sp>
      <p:sp>
        <p:nvSpPr>
          <p:cNvPr id="18437" name="TextBox 6"/>
          <p:cNvSpPr txBox="1">
            <a:spLocks noChangeArrowheads="1"/>
          </p:cNvSpPr>
          <p:nvPr/>
        </p:nvSpPr>
        <p:spPr bwMode="auto">
          <a:xfrm>
            <a:off x="212725" y="4949825"/>
            <a:ext cx="37512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Figures include benefits for all U-46 instructional employees (not just teachers and administrators)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1676400"/>
            <a:ext cx="3733800" cy="454549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Specific Places with Questionable Spending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799"/>
          </a:xfrm>
        </p:spPr>
        <p:txBody>
          <a:bodyPr/>
          <a:lstStyle/>
          <a:p>
            <a:r>
              <a:rPr lang="en-US" sz="2600" dirty="0" smtClean="0"/>
              <a:t>U-46 paying non-ETA members for jobs like APEX evaluation and RTI training</a:t>
            </a:r>
          </a:p>
          <a:p>
            <a:pPr marL="350838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Should these jobs be held by ETA members?</a:t>
            </a:r>
          </a:p>
          <a:p>
            <a:endParaRPr lang="en-US" sz="2600" dirty="0"/>
          </a:p>
          <a:p>
            <a:r>
              <a:rPr lang="en-US" sz="2600" dirty="0" smtClean="0"/>
              <a:t>U-46 investing in instructional programs (computer programs, consultants, etc.) without the support of the ETA members who will be affected</a:t>
            </a:r>
          </a:p>
          <a:p>
            <a:pPr marL="350838" indent="0">
              <a:buNone/>
            </a:pPr>
            <a:r>
              <a:rPr lang="en-US" sz="2600" dirty="0" smtClean="0">
                <a:solidFill>
                  <a:srgbClr val="FF0000"/>
                </a:solidFill>
              </a:rPr>
              <a:t>Should ETA members have more input in how money for instructional programs is invested?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094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ETA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E-mail a member of the compensation committee if you can suggest a specific place where the district ineffectively uses funds.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Compensation committee members:</a:t>
            </a:r>
          </a:p>
          <a:p>
            <a:r>
              <a:rPr lang="en-US" dirty="0" smtClean="0"/>
              <a:t>Susan Collins		</a:t>
            </a:r>
          </a:p>
          <a:p>
            <a:r>
              <a:rPr lang="en-US" dirty="0" smtClean="0"/>
              <a:t>Jackie </a:t>
            </a:r>
            <a:r>
              <a:rPr lang="en-US" dirty="0" err="1" smtClean="0"/>
              <a:t>Jagielski</a:t>
            </a:r>
            <a:endParaRPr lang="en-US" dirty="0" smtClean="0"/>
          </a:p>
          <a:p>
            <a:r>
              <a:rPr lang="en-US" dirty="0" smtClean="0"/>
              <a:t>Jeff </a:t>
            </a:r>
            <a:r>
              <a:rPr lang="en-US" dirty="0" err="1" smtClean="0"/>
              <a:t>Horler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44958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n-lt"/>
              </a:rPr>
              <a:t>Erin </a:t>
            </a:r>
            <a:r>
              <a:rPr lang="en-US" sz="3200" dirty="0" err="1" smtClean="0">
                <a:latin typeface="+mn-lt"/>
              </a:rPr>
              <a:t>Kolak</a:t>
            </a:r>
            <a:endParaRPr lang="en-US" sz="32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n-lt"/>
              </a:rPr>
              <a:t>Barkley </a:t>
            </a:r>
            <a:r>
              <a:rPr lang="en-US" sz="3200" dirty="0" err="1" smtClean="0">
                <a:latin typeface="+mn-lt"/>
              </a:rPr>
              <a:t>Mapes</a:t>
            </a:r>
            <a:endParaRPr lang="en-US" sz="3200" dirty="0" smtClean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+mn-lt"/>
              </a:rPr>
              <a:t>Martin Potts</a:t>
            </a:r>
            <a:endParaRPr lang="en-US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9373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ETA Reps!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consider presenting this PowerPoint during the ETA time during your next staff meeting.</a:t>
            </a:r>
          </a:p>
          <a:p>
            <a:r>
              <a:rPr lang="en-US" dirty="0" smtClean="0"/>
              <a:t>If you cannot present this information, please distribute the slides to ETA members at your school.</a:t>
            </a:r>
          </a:p>
        </p:txBody>
      </p:sp>
    </p:spTree>
    <p:extLst>
      <p:ext uri="{BB962C8B-B14F-4D97-AF65-F5344CB8AC3E}">
        <p14:creationId xmlns:p14="http://schemas.microsoft.com/office/powerpoint/2010/main" val="1302854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388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U-46 Funding – Data Pertinent for ETA Members</vt:lpstr>
      <vt:lpstr>District Revenue</vt:lpstr>
      <vt:lpstr>Percentage of total revenues allocated for instructional employee salaries</vt:lpstr>
      <vt:lpstr>How Much Goes to Administrators?</vt:lpstr>
      <vt:lpstr>Changes to the organizational chart</vt:lpstr>
      <vt:lpstr>District contributions to employee benefits</vt:lpstr>
      <vt:lpstr>Other Specific Places with Questionable Spending</vt:lpstr>
      <vt:lpstr>All ETA Members</vt:lpstr>
      <vt:lpstr>ETA Reps!</vt:lpstr>
    </vt:vector>
  </TitlesOfParts>
  <Company>Illinois School District U-46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U-46 Funding – Data Pertinent for ETA Members</dc:title>
  <dc:creator>u46</dc:creator>
  <cp:lastModifiedBy>u46</cp:lastModifiedBy>
  <cp:revision>27</cp:revision>
  <dcterms:created xsi:type="dcterms:W3CDTF">2013-11-07T18:46:32Z</dcterms:created>
  <dcterms:modified xsi:type="dcterms:W3CDTF">2013-11-22T21:21:46Z</dcterms:modified>
</cp:coreProperties>
</file>