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sldIdLst>
    <p:sldId id="256" r:id="rId3"/>
    <p:sldId id="265" r:id="rId4"/>
    <p:sldId id="261" r:id="rId5"/>
    <p:sldId id="264" r:id="rId6"/>
    <p:sldId id="267" r:id="rId7"/>
    <p:sldId id="268" r:id="rId8"/>
    <p:sldId id="270" r:id="rId9"/>
    <p:sldId id="259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568A-B7FE-4142-8503-0DFE9BFE7140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ECB7C77-F2C7-4FDC-96F0-37165E1FA9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568A-B7FE-4142-8503-0DFE9BFE7140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7C77-F2C7-4FDC-96F0-37165E1FA9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568A-B7FE-4142-8503-0DFE9BFE7140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7C77-F2C7-4FDC-96F0-37165E1FA9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568A-B7FE-4142-8503-0DFE9BFE7140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ECB7C77-F2C7-4FDC-96F0-37165E1FA9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568A-B7FE-4142-8503-0DFE9BFE7140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7C77-F2C7-4FDC-96F0-37165E1FA9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568A-B7FE-4142-8503-0DFE9BFE7140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CB7C77-F2C7-4FDC-96F0-37165E1FA9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568A-B7FE-4142-8503-0DFE9BFE7140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7C77-F2C7-4FDC-96F0-37165E1FA9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568A-B7FE-4142-8503-0DFE9BFE7140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7C77-F2C7-4FDC-96F0-37165E1FA9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568A-B7FE-4142-8503-0DFE9BFE7140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7C77-F2C7-4FDC-96F0-37165E1FA9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568A-B7FE-4142-8503-0DFE9BFE7140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7C77-F2C7-4FDC-96F0-37165E1FA9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568A-B7FE-4142-8503-0DFE9BFE7140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7C77-F2C7-4FDC-96F0-37165E1FA9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568A-B7FE-4142-8503-0DFE9BFE7140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7C77-F2C7-4FDC-96F0-37165E1FA9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568A-B7FE-4142-8503-0DFE9BFE7140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ECB7C77-F2C7-4FDC-96F0-37165E1FA9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568A-B7FE-4142-8503-0DFE9BFE7140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7C77-F2C7-4FDC-96F0-37165E1FA9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568A-B7FE-4142-8503-0DFE9BFE7140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7C77-F2C7-4FDC-96F0-37165E1FA9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568A-B7FE-4142-8503-0DFE9BFE7140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7C77-F2C7-4FDC-96F0-37165E1FA9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568A-B7FE-4142-8503-0DFE9BFE7140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7C77-F2C7-4FDC-96F0-37165E1FA9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568A-B7FE-4142-8503-0DFE9BFE7140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7C77-F2C7-4FDC-96F0-37165E1FA9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568A-B7FE-4142-8503-0DFE9BFE7140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7C77-F2C7-4FDC-96F0-37165E1FA9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568A-B7FE-4142-8503-0DFE9BFE7140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7C77-F2C7-4FDC-96F0-37165E1FA9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568A-B7FE-4142-8503-0DFE9BFE7140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7C77-F2C7-4FDC-96F0-37165E1FA9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568A-B7FE-4142-8503-0DFE9BFE7140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7C77-F2C7-4FDC-96F0-37165E1FA9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50B568A-B7FE-4142-8503-0DFE9BFE7140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ECB7C77-F2C7-4FDC-96F0-37165E1FA9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50B568A-B7FE-4142-8503-0DFE9BFE7140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ECB7C77-F2C7-4FDC-96F0-37165E1FA9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Student Growth 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&amp;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Job Retention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SB7 and PERA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0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53400" cy="837882"/>
          </a:xfrm>
        </p:spPr>
        <p:txBody>
          <a:bodyPr/>
          <a:lstStyle/>
          <a:p>
            <a:pPr algn="ctr"/>
            <a:r>
              <a:rPr lang="en-US" dirty="0" smtClean="0"/>
              <a:t>Committee Members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490536"/>
              </p:ext>
            </p:extLst>
          </p:nvPr>
        </p:nvGraphicFramePr>
        <p:xfrm>
          <a:off x="152400" y="1219200"/>
          <a:ext cx="8636000" cy="541019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318000"/>
                <a:gridCol w="4318000"/>
              </a:tblGrid>
              <a:tr h="10784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93A299"/>
                        </a:buClr>
                        <a:buSzPct val="8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2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Jennifer Kowaczek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93A299"/>
                        </a:buClr>
                        <a:buSzPct val="8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2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(Committee Leader)</a:t>
                      </a:r>
                      <a:endParaRPr kumimoji="0" lang="en-US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Cyndee Fralick </a:t>
                      </a:r>
                    </a:p>
                    <a:p>
                      <a:pPr algn="ctr"/>
                      <a:r>
                        <a:rPr kumimoji="0" lang="en-US" sz="2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(ETA Board Member)</a:t>
                      </a:r>
                      <a:endParaRPr lang="en-US" dirty="0"/>
                    </a:p>
                  </a:txBody>
                  <a:tcPr/>
                </a:tc>
              </a:tr>
              <a:tr h="5807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93A299"/>
                        </a:buClr>
                        <a:buSzPct val="8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2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Graciela Albavera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93A299"/>
                        </a:buClr>
                        <a:buSzPct val="8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Sandy Kulikowski</a:t>
                      </a:r>
                      <a:endParaRPr lang="en-US" dirty="0"/>
                    </a:p>
                  </a:txBody>
                  <a:tcPr/>
                </a:tc>
              </a:tr>
              <a:tr h="5807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93A299"/>
                        </a:buClr>
                        <a:buSzPct val="8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2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Jane Besch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93A299"/>
                        </a:buClr>
                        <a:buSzPct val="8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2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Audrey Leaver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63676"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Kathy Cebulski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93A299"/>
                        </a:buClr>
                        <a:buSzPct val="8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2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Tami Proberts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807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93A299"/>
                        </a:buClr>
                        <a:buSzPct val="8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2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Lillian Figueroa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93A299"/>
                        </a:buClr>
                        <a:buSzPct val="8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Tahoma"/>
                        </a:rPr>
                        <a:t>Cynthia Roller 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807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93A299"/>
                        </a:buClr>
                        <a:buSzPct val="8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2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Kathy Jones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93A299"/>
                        </a:buClr>
                        <a:buSzPct val="8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2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Jeff Schultz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807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93A299"/>
                        </a:buClr>
                        <a:buSzPct val="8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2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Lynne Kuhn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93A299"/>
                        </a:buClr>
                        <a:buSzPct val="8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2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Ryan Sims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6447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93A299"/>
                        </a:buClr>
                        <a:buSzPct val="8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Jennifer Williamson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93A299"/>
                        </a:buClr>
                        <a:buSzPct val="85000"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826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46024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PERA Requirements for Teacher Evaluations</a:t>
            </a:r>
            <a:br>
              <a:rPr lang="en-US" sz="3200" dirty="0" smtClean="0"/>
            </a:br>
            <a:r>
              <a:rPr lang="en-US" sz="3200" dirty="0" smtClean="0"/>
              <a:t>2015 -2016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905000"/>
            <a:ext cx="7772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612642"/>
            <a:ext cx="8839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3200" dirty="0" smtClean="0"/>
              <a:t>“Measureable change in a students’ learning 		between two or more points in time”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3200" dirty="0" smtClean="0"/>
              <a:t>Need data from at least 2 assessments:</a:t>
            </a:r>
          </a:p>
          <a:p>
            <a:r>
              <a:rPr lang="en-US" sz="3200" dirty="0" smtClean="0"/>
              <a:t>	-At least 1 Type III Assessment</a:t>
            </a:r>
          </a:p>
          <a:p>
            <a:pPr marL="914400" indent="-914400"/>
            <a:r>
              <a:rPr lang="en-US" sz="3200" dirty="0" smtClean="0"/>
              <a:t>	-</a:t>
            </a:r>
            <a:r>
              <a:rPr lang="en-US" sz="3200" b="1" dirty="0" smtClean="0"/>
              <a:t>And</a:t>
            </a:r>
            <a:r>
              <a:rPr lang="en-US" sz="3200" dirty="0" smtClean="0"/>
              <a:t> at least 1 Type I or II assessment  	(NOT ISAT or PSAE)</a:t>
            </a:r>
          </a:p>
          <a:p>
            <a:pPr marL="914400" indent="-914400"/>
            <a:r>
              <a:rPr lang="en-US" sz="3200" dirty="0" smtClean="0"/>
              <a:t>	-</a:t>
            </a:r>
            <a:r>
              <a:rPr lang="en-US" sz="3200" b="1" dirty="0" smtClean="0"/>
              <a:t>OR</a:t>
            </a:r>
            <a:r>
              <a:rPr lang="en-US" sz="3200" dirty="0" smtClean="0"/>
              <a:t> 2 Type III assessments </a:t>
            </a:r>
            <a:r>
              <a:rPr lang="en-US" sz="3200" b="1" dirty="0" smtClean="0"/>
              <a:t>if</a:t>
            </a:r>
            <a:r>
              <a:rPr lang="en-US" sz="3200" dirty="0" smtClean="0"/>
              <a:t> no type 1 or 	Type 2 are available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3200" dirty="0" smtClean="0"/>
              <a:t> Must comprise at least 30% of final rating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3200" dirty="0" smtClean="0"/>
              <a:t> Can be as much as 50% of final rating</a:t>
            </a:r>
          </a:p>
        </p:txBody>
      </p:sp>
    </p:spTree>
    <p:extLst>
      <p:ext uri="{BB962C8B-B14F-4D97-AF65-F5344CB8AC3E}">
        <p14:creationId xmlns:p14="http://schemas.microsoft.com/office/powerpoint/2010/main" val="296189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PERA Assessments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40292"/>
              </p:ext>
            </p:extLst>
          </p:nvPr>
        </p:nvGraphicFramePr>
        <p:xfrm>
          <a:off x="1" y="914400"/>
          <a:ext cx="8915398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018"/>
                <a:gridCol w="2706460"/>
                <a:gridCol w="2706460"/>
                <a:gridCol w="2706460"/>
              </a:tblGrid>
              <a:tr h="405877">
                <a:tc>
                  <a:txBody>
                    <a:bodyPr/>
                    <a:lstStyle/>
                    <a:p>
                      <a:pPr marL="285750" indent="-285750" algn="ctr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Type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 III</a:t>
                      </a:r>
                      <a:endParaRPr lang="en-US" dirty="0"/>
                    </a:p>
                  </a:txBody>
                  <a:tcPr/>
                </a:tc>
              </a:tr>
              <a:tr h="32517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Description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An assessment that measures a certain group of students in the same manner with the same potential assessment items, is scored by a non-district entity, and is widely administered beyond Illinois.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An assessment developed or adopted and approved by the school district and used on a district-wide basis</a:t>
                      </a:r>
                      <a:r>
                        <a:rPr lang="en-US" sz="2000" baseline="0" dirty="0" smtClean="0"/>
                        <a:t> that is given by all teachers in a given grade or subject area.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An assessment that is rigorous, aligned with the course’s curriculum,</a:t>
                      </a:r>
                      <a:r>
                        <a:rPr lang="en-US" sz="2000" baseline="0" dirty="0" smtClean="0"/>
                        <a:t> and that the evaluator and teacher determine measures student learning.</a:t>
                      </a:r>
                      <a:endParaRPr lang="en-US" sz="2000" dirty="0"/>
                    </a:p>
                  </a:txBody>
                  <a:tcPr/>
                </a:tc>
              </a:tr>
              <a:tr h="176806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U-46 Assessments in Place </a:t>
                      </a:r>
                      <a:endParaRPr lang="en-US" sz="20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MAP,</a:t>
                      </a:r>
                      <a:r>
                        <a:rPr lang="en-US" sz="2000" baseline="0" dirty="0" smtClean="0"/>
                        <a:t> Supera, CogAT, ISAT, Access for ELL, Explore, PLAN, IPLAN, PSAT, IACT, ACT, WorkKeys, AP</a:t>
                      </a:r>
                    </a:p>
                    <a:p>
                      <a:pPr algn="ctr"/>
                      <a:endParaRPr lang="en-US" sz="2000" baseline="0" dirty="0" smtClean="0"/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LID,</a:t>
                      </a:r>
                      <a:r>
                        <a:rPr lang="en-US" sz="2000" baseline="0" dirty="0" smtClean="0"/>
                        <a:t> LS, TL, F &amp; P, SEL, PSI, ESI,USI, IAA,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Teacher-created assessments, assessments of student performance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55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510"/>
            <a:ext cx="868680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D1282E"/>
                </a:solidFill>
              </a:rPr>
              <a:t>Models used for Measuring </a:t>
            </a:r>
            <a:r>
              <a:rPr lang="en-US" sz="2800" dirty="0" smtClean="0">
                <a:solidFill>
                  <a:srgbClr val="D1282E"/>
                </a:solidFill>
              </a:rPr>
              <a:t>Growth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733309"/>
              </p:ext>
            </p:extLst>
          </p:nvPr>
        </p:nvGraphicFramePr>
        <p:xfrm>
          <a:off x="76200" y="762000"/>
          <a:ext cx="8839200" cy="5394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/>
                <a:gridCol w="1524000"/>
                <a:gridCol w="1524000"/>
                <a:gridCol w="1600200"/>
                <a:gridCol w="1498600"/>
                <a:gridCol w="147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Proficiency Norms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Transition/ Value</a:t>
                      </a:r>
                      <a:r>
                        <a:rPr lang="en-US" sz="1600" baseline="0" dirty="0" smtClean="0"/>
                        <a:t> Table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Simple Growth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Projected Growth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Value-Added</a:t>
                      </a:r>
                      <a:r>
                        <a:rPr lang="en-US" sz="1600" baseline="0" dirty="0" smtClean="0"/>
                        <a:t> Model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Compares attainment to</a:t>
                      </a:r>
                      <a:r>
                        <a:rPr lang="en-US" sz="1600" baseline="0" dirty="0" smtClean="0"/>
                        <a:t> published proficiency standards or attainment targets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Compares attainment each year,</a:t>
                      </a:r>
                      <a:r>
                        <a:rPr lang="en-US" sz="1600" baseline="0" dirty="0" smtClean="0"/>
                        <a:t> examining whether a student met or exceeded standards from one grade level to the next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Compares post-test performance to pre-test</a:t>
                      </a:r>
                      <a:r>
                        <a:rPr lang="en-US" sz="1600" baseline="0" dirty="0" smtClean="0"/>
                        <a:t> performance to measure growth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Sets an expected growth target based upon pre-test performance and</a:t>
                      </a:r>
                      <a:r>
                        <a:rPr lang="en-US" sz="1600" baseline="0" dirty="0" smtClean="0"/>
                        <a:t> measures growth based upon target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Compares</a:t>
                      </a:r>
                      <a:r>
                        <a:rPr lang="en-US" sz="1600" baseline="0" dirty="0" smtClean="0"/>
                        <a:t> student’s attainment over time, controlling for selected factors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Common Types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 proficiency</a:t>
                      </a:r>
                      <a:r>
                        <a:rPr lang="en-US" sz="1600" baseline="0" dirty="0" smtClean="0"/>
                        <a:t> Standards, course examination passing score, grade-level norms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Comparison</a:t>
                      </a:r>
                      <a:r>
                        <a:rPr lang="en-US" sz="1600" baseline="0" dirty="0" smtClean="0"/>
                        <a:t> by grade-level, comparison sub-group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Pre-Test to post-test comparisons, standards-aligned assessment comparisons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Population-similar targets, performance-similar</a:t>
                      </a:r>
                      <a:r>
                        <a:rPr lang="en-US" sz="1600" baseline="0" dirty="0" smtClean="0"/>
                        <a:t> targets, multiple-factors targets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Value-added,</a:t>
                      </a:r>
                      <a:r>
                        <a:rPr lang="en-US" sz="1600" baseline="0" dirty="0" smtClean="0"/>
                        <a:t> longitudinal comparison of growth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802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510"/>
            <a:ext cx="8915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Models used for Measuring Growth </a:t>
            </a:r>
            <a:r>
              <a:rPr lang="en-US" sz="2500" dirty="0" smtClean="0">
                <a:solidFill>
                  <a:srgbClr val="D1282E"/>
                </a:solidFill>
              </a:rPr>
              <a:t>(</a:t>
            </a:r>
            <a:r>
              <a:rPr lang="en-US" sz="2000" dirty="0" err="1">
                <a:solidFill>
                  <a:srgbClr val="D1282E"/>
                </a:solidFill>
              </a:rPr>
              <a:t>con’t</a:t>
            </a:r>
            <a:r>
              <a:rPr lang="en-US" sz="2500" dirty="0">
                <a:solidFill>
                  <a:srgbClr val="D1282E"/>
                </a:solidFill>
              </a:rPr>
              <a:t>)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239599"/>
              </p:ext>
            </p:extLst>
          </p:nvPr>
        </p:nvGraphicFramePr>
        <p:xfrm>
          <a:off x="76200" y="762000"/>
          <a:ext cx="8839200" cy="490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43000"/>
                <a:gridCol w="1600200"/>
                <a:gridCol w="1524000"/>
                <a:gridCol w="1752600"/>
                <a:gridCol w="12192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Proficiency Norms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Transition/ Value</a:t>
                      </a:r>
                      <a:r>
                        <a:rPr lang="en-US" sz="1600" baseline="0" dirty="0" smtClean="0"/>
                        <a:t> Table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Simple Growth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Projected Growth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Value-Added</a:t>
                      </a:r>
                      <a:r>
                        <a:rPr lang="en-US" sz="1600" baseline="0" dirty="0" smtClean="0"/>
                        <a:t> Model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ISAT, MAP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ISAT Ratings</a:t>
                      </a:r>
                      <a:r>
                        <a:rPr lang="en-US" sz="1600" baseline="0" dirty="0" smtClean="0"/>
                        <a:t> in one grade compared with performance the previous year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Everyday</a:t>
                      </a:r>
                      <a:r>
                        <a:rPr lang="en-US" sz="1600" baseline="0" dirty="0" smtClean="0"/>
                        <a:t> Math end of course examination at end of year compared with beginning of year, change in MAP RIT score over time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MAP</a:t>
                      </a:r>
                      <a:r>
                        <a:rPr lang="en-US" sz="1600" baseline="0" dirty="0" smtClean="0"/>
                        <a:t> growth targets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VARC VAM. EVAAS VAM,</a:t>
                      </a:r>
                      <a:r>
                        <a:rPr lang="en-US" sz="1600" baseline="0" dirty="0" smtClean="0"/>
                        <a:t> Colorado Growth Model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Potential</a:t>
                      </a:r>
                      <a:r>
                        <a:rPr lang="en-US" sz="1600" baseline="0" dirty="0" smtClean="0"/>
                        <a:t> Pitfalls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Only use when no pre-test is available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May lead to over-emphasis on “Bubble” students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Ignores differences in starting points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Ignores some population differences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Most accurate with several data points, some limited reliability identifying teacher value added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70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0"/>
            <a:ext cx="83820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Possible Teacher Evaluation Model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276557"/>
              </p:ext>
            </p:extLst>
          </p:nvPr>
        </p:nvGraphicFramePr>
        <p:xfrm>
          <a:off x="228600" y="609600"/>
          <a:ext cx="8610600" cy="5217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1676400"/>
                <a:gridCol w="1524000"/>
                <a:gridCol w="1600200"/>
                <a:gridCol w="1600200"/>
                <a:gridCol w="1752600"/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Overall</a:t>
                      </a:r>
                      <a:r>
                        <a:rPr lang="en-US" b="1" baseline="0" dirty="0" smtClean="0"/>
                        <a:t> Teacher Practice Rating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Excellent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Proficient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Needs Improvement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Unsatisfactory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Overall Student Growth Rating</a:t>
                      </a:r>
                      <a:endParaRPr lang="en-US" b="1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Excellent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Excellent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Excellent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Proficient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Additional Evidence require – if confirmed, Proficient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Proficient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Excellent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Proficient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Proficient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Needs Improvement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Needs Improvement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Proficient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Proficient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Needs Improvement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Needs Improvement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Unsatisfactory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Additional Evidence</a:t>
                      </a:r>
                      <a:r>
                        <a:rPr lang="en-US" baseline="0" dirty="0" smtClean="0"/>
                        <a:t> require – if confirmed, Proficient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Needs Improvement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Needs Improvement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Unsatisfactory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62484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For more info go to</a:t>
            </a:r>
            <a:r>
              <a:rPr lang="en-US" b="1" u="sng" dirty="0"/>
              <a:t>: </a:t>
            </a:r>
            <a:r>
              <a:rPr lang="en-US" b="1" u="sng" dirty="0" smtClean="0"/>
              <a:t> http</a:t>
            </a:r>
            <a:r>
              <a:rPr lang="en-US" b="1" u="sng" dirty="0"/>
              <a:t>://www.isbe.net/PEAC/</a:t>
            </a:r>
          </a:p>
        </p:txBody>
      </p:sp>
    </p:spTree>
    <p:extLst>
      <p:ext uri="{BB962C8B-B14F-4D97-AF65-F5344CB8AC3E}">
        <p14:creationId xmlns:p14="http://schemas.microsoft.com/office/powerpoint/2010/main" val="279662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Student Growth &amp; Job Retention</a:t>
            </a:r>
            <a:br>
              <a:rPr lang="en-US" dirty="0" smtClean="0"/>
            </a:br>
            <a:r>
              <a:rPr lang="en-US" dirty="0" smtClean="0"/>
              <a:t>Statutory Groupings for RIF</a:t>
            </a:r>
            <a:endParaRPr lang="en-US" dirty="0"/>
          </a:p>
        </p:txBody>
      </p:sp>
      <p:sp>
        <p:nvSpPr>
          <p:cNvPr id="3" name="AutoShape 2" descr="data:image/jpeg;base64,/9j/4AAQSkZJRgABAQAAAQABAAD/2wCEAAkGBg8QEBIQEBQQERASFRUUEA8UFhUQFBQUFhUVFxYXEhYeHCYfFxkjGhIVHy8gJicpLC4sFR4xNTAqNSYrLCsBCQoKBQUFDQUFDSkYEhgpKSkpKSkpKSkpKSkpKSkpKSkpKSkpKSkpKSkpKSkpKSkpKSkpKSkpKSkpKSkpKSkpKf/AABEIAOEA4QMBIgACEQEDEQH/xAAcAAEAAgMBAQEAAAAAAAAAAAAABgcCAwUEAQj/xABREAABAwICBAcHDQ4GAwAAAAABAAIDBAURIQYHEjETIkFRYXGhMkJSgZGxwQgUIzM0VHKCkpOywtEVFhckNUNEU2JzosPS0yZjlKOzxHSDpP/EABQBAQAAAAAAAAAAAAAAAAAAAAD/xAAUEQEAAAAAAAAAAAAAAAAAAAAA/9oADAMBAAIRAxEAPwC8UREBERAREQEREBERAXmuNyhp43SzyRxRN7qR7gxo8Z5ehRTSrWIIZvWFviNdcnfmGn2OH9qofuaBjjhiOktxBXitmrF1RI2rvkxrqjeymzbSQdDI8tvrOR5Qd6BJrWdUuMdnoqm4EHA1B/FqYH948Z9RDV9Fv0pqM5Km30DT3kMRqXj4RfiMeoqT3bSS3W6MComgpmNHEjxDTh+xGMyOoKM/hggl9w0dyrhySRQER/KdmPIgy+8e97ze5dropIQPJtLB1o0op84q2hrgO8qIPW5PUY+XrKy+/wDu28WWr2emaMH5OysTrbEPu23XSlbyymHhIh1vBHYEGDdaM9IQ280M9GMh67i/GqYnnLm5t6uMVOLXdqeqjE1PJHNE7c9jg4Y8xw3HoOa5dj0ztlxaW008M20DtQnivIwz2onAOI8WCj121YmCQ1lkl9YVW99PvpJ8O9kj3M6wMByAHNBYCKHaI6wRUymhrYzRXOMcemeeLIB39O7v2nDHDEnDcSBipigIiICIiAiIgIiICIiAiIgIiICIiAiIgKu7/pZV3GofbLM4N2Mq65746cbiyE99LvGW7A4YYFzWlmkFTcap1mtjywt/KVeMxTxnfHGeWU4EdGYywcW+y43ag0epIaOlidLO/Kmo4+NNPIci+QgY5ne7DkwAywAeu32616PUbnOc2JmRmqJONNPJ098928ho3Z4DeuE273q9e4wbVbnbquUbVVM3nhZ3gI5cekOO5erR/V/NUTNuN7c2oq98NIM6alG8Na3c94yxOYxHfHBysBBELDqstlK7hHRmqqDm+qqj64kc7n43FB6QMelS4AbuTmX1EBERBF9ItW1sruNLC2ObeKmH2CYO8Lab3R+ECo6+pvVkzlL7vbW91IBhWwN53D860c5x3b2hWUiCF3K12zSKkZNDINthxp6uPizU8ozwIycM8CWnDHIjDIrToZphUNqDabrgy4RjGGYZR1kQxwkjPh4A4joOQIIGjSTQSemmdc7Lsw1W+oo90FW0ZkFuQa/fmMMzyHEnCY0mktDjGXUtwpX4txxbPR1LeR247BLd/Ls8jm4ALERRHV/phJVtkpaxvBXKjOxVxZDa8GWPkLHZHLLPmLcZcgIiICIiAiIgIiICIiAiIgIiIChGsDSqdjo7ZbsHXKrGTuSmh76aQ8mQOHUTngAe1pppZFbKR9RINt/cQQjupZXdwxvnPMAVD7WG2Sjmu1z9lulaQXsHdl7va6WHmAwGOG7Z5Q0IPVUVNNo5RRUlKw1NfUHCKLfJUzuwDpZeUMB7AADvK6OhGg7qd76+vcKi6T5yzHNsTT+ag8FoGWI37ty06B6IzCR91uWD7lUjJve0sR7mGIchwOZ8XhF04QEREBERAREQEREBQLTfRSeKcXi1jCuiH4xAO5rIRhtMeBveAMjvOA5Q1T1EFV3urbWwU+klpzqqUEVMG50sI9uglHhNBJHRmMeKrFsN6hraaKqgO1FM0ObzjkLXczgQQRzgqB6QwGxV/wB04QfubWODLnCBiIpXHBlS0DnJz6Sd5cMMtG3i03V1ACPudctqptzgcWMmwBliad2yRgRydxhmSgslERAREQEREBERAREQERaqurjiY6WVzY42Aue9xDWtaMySTuCDasXvDQXOIAAxJOQAG8k8gUDpdYlTcXvZZqYSxMOy64VRdDTh2/BjANuQ4EZZHMY4YqN6Y6U0lOX011uNXVyEYTUFDGyliAcM2Sux2iCMiDJjgcxmg6Fqq2XStfeqpwjtdvL224ScVj3t9sqTjvw2cukDlacfBo/pFSXO4G61s0Yhp3OZa6DHhZG4HOokiZiQ8kDDLeP2Wkxuy6f2t08FJQWin25ZGRQy1UnDbBe4AHjNc4AE45OX6ApYdhjW8UEDPYbsNx6G4nAeNBx/vuhPtcNdL8GkqGDxOkY0HyrIX+oPc0NaeYudSRjyGfaHkXbRBxBdK93c0Yb+8qGN+g16zFVcve9GOuqlP/WXYRBx+Huf6qiA/fzH+QFjwt0/V0Pzs39pdpEHGbLc+WOiw6JZv7SyE9y5YaI5/r5Rl8wV10Qck1Vw970p6qqT00wWP3UrB3VG4/Amid9ItXYRByDfZR3VHWNHOPW8nYyZx7EOlEA7ttVHz7dNUgD43B7PauuoPrIivUUZq7XP7W3GWjdFFIXNG90LizaLudpJx5M8iHcqbvbayN9M+emkbK0sfCZGBxDhgRs47QPaqvktc/rapsr3ONdbCK2y1PfSwMOLA08pGbMN2JA7xQ4a97q4bMzaKobytlg2gesBwW6h1sURkZLPbII5W4htRRSyUUjMQQdnZ35E5Y4HFBf+iGkLLhQ09W3AcKwFzR3rxxZG+JwcPEuwqq1b3OnkikZZKoghzppLdXM2nNLiA4xyRkFrSQM/ZACd2amVFpiBOykrYnUdVJjwIc4SQT4bxTzAAOO7iuDXZjJBI0REBERAREQEREBQDXm4iyVGHK+AHpHDM+xT9V/r1/Ik/wAOD/lag9eptgFkosBhi2QnrM0mKhunuoN9VUTVdFOwOme6SSCbaA23EucWSAHIknIjLnU01OfkSi+A/wD5pFM0H5Xk1TX+jkZMyme50T2vjkidHLxmnFpADtreByK5ItbxY0eu7Zd4H4cYinL2Y8uDiRiPErERBXzdeVoHtnrqH95A8ebFb49dthd+lEdcM4+opzgtElBC7uo43dbWn0IIozXDYjurI/GyZvnYvQ3WpZD+m0/jJHnC7b9HqN3dU9MeuKM+haXaJ2876SjPXBEfqoOeNZlm9/UnzgWf4RrP7+o/nWfavU7Qy2HfRUR66eE/VWP3kWv3lQ/6eH+lB5/wjWf39R/Os+1PwjWf39R/Os+1ej7yLX7yof8ATw/0rNuhtsG6joh1U8I+qg8R1k2Yfp1J860rS/WpZBvrafxEu8wXWbopbxupKQdUEQ+qt7LFSN3QU46o2D0IIxJrlsTd9Yw9UczvMxeabXXa8PYRWVB5BFTyH6WypzHSRt7ljG9TQFtwQfkm66JXGtq556e31kcU0skkbOBe0Na95IGJAbljyZLqWzUXe5iNqKOnae+mkYP4WbTuxfqJEFd6s9UUdoe6oklM9S5hZiBsRsaSCQ0b3E7IzOHUvmvIYW+B4ycytp3NPKDxxkeTerFVd68/ybF/5dP53oLDC+r4F9QEREBERAREQFxtL9GI7lRy0cjnMbIBhI3Mse1wc12HKMQMRyjHdvXZRBTliuN60di9a1VI6uoIy4xVNMdp0bSS5203DHZxJODg3Ak8YjBS2ya5LNVYD1wKd5/N1A4EjrccWfxKbKjNPbZBHpXRGaNkkNW2JsjHtDmOc/hIMwcsRgw9eBQXdT1LJGh8bmvYdz2kOaeojJbVX1ZqWoQ4yUMtXbpTntU8rw3HpaSTh0AheJ+juldJ7mr6eujG6OpjDHn42BJ8bwgs5FVTtYmkVL7ss5lA3vpnOcOvi8L2kJD6oWhadippq2nfytLWPw68XNPYgtVFA6XXhYn76h0Z5nwzDtDSO1dWn1m2aTua6lHwniP6WCCTouNHpnbHdzWUTuqohP1lvGk1D75pfno/6kHSRc375aH3zS/PR/1LTJplbW91WUTeuohH1kHYRRmo1mWaPuq6kPwZBJ9HFcmq132KPdUukPMyKY9paB2oJ4iq1+v+jedmkpK+pfyBrGtB8jnHsX1unmklV7ktAgHh1Ty3x7LuDPnQWitNXWxRNL5XsjYN73uDGjrJOCriPRjSir91XGGiYfzdLGHPHRt4NI+WV4tJ9VlBSUNXWVUlVXVEUEjmSVMrnASbJDCGjDLaIyJKCS3DW9ao38FA+Stn72CkjdUOd1OGDT4iuZV2S43ySB1bEKC2wyNmFK5wfUzvbjs8LhlE3M5b8zvyIkur6xR0ltpI2sax5hjdKQAC6RzQ5xceU4k71I0BERAREQEREBERAREQFTPqgGmGe11rd8UrwT8F0UjfovVzKr/VDUW3amPG+Kojdj0ObIw9rm+RBZ7TiMV9XK0UrOGoKOXeZKeF5PS6NpPaV1UBaqikjkGzIxj2+C5oePIVtRBHazV3aJe7oqTE7y2JsZ8rQCuRPqUsT/0XYPOyWdvZt4KcograX1P9lduFS3qlx87SvO71O1oPf1o6pI/7StFEFXt9TvZx39aeuSP0Rr0w6grI3eyof8KZw8wCsdEEKg1M2Jm6ka4875Jn9hfguxR6CWqHDg6KjaRudwMZd8ogld1EGEULWjBoDQNwAwHkCzREBQjXEdq1ugGTqmamgHx5mHzNKm6hOsgbctoh8O5QyEc7YWvefQgmjGgAAZAZAdAWSBEBERAREQEREBERAREQFDNcVJwlkrRytax4+JKxx7AVM1xdNabhbbXR7y6mnA6+Cdh24IOTqiq+FstC7mjcz5uR7PqqYKt9QNXt2drf1c8zPKWyfzFZCAiIgIiICIiAiIgIiICIiAoVpXxrzZGcgNbKfiwNA7XqaqF3Dj6Q0bf1VDUSfLljYgmiIiAiIgIiICIiAiIgIiIC11MIexzDuc0tPjGHpWxEFR+pxm/EquI72VOJHwo2D+WVbiqDUY3g6y9QeBUNwHVJUN9AVvoCIiAiIgIiICIiAiIgIiIChjG46SPPIy1sHjfVuPmYpmohauNfq8+BSUbB1OdO70IJeiIgIiICIiAiIgIiICIiAhREFQasvY9Ir3F4TnyYf+/H+arfVRaKjg9MLmzw4CfGRSv9JVuoCIiAiIgIiICIiAiIgIiICh2jTi683k+CKBg8UEj/AOYpioloo3G5Xl/PPTM+RSRfaglqIiAiIgIiICIiAiIgIiICIiCoaU7Gmk3+ZTDsgj/tq3lUVcNjTSn/AMymPRjhBN5e4VuoCIiAiIgIiICIiAiIgIiICiehQxqbu7nrtn5NNT/apWVEdXr9p11dz3SpHyWQM+ogl6IiAiIgIiICIiAiIgIiICIiCpNI+Lplbj4VMe1lY1W2qk0wy0utRHLBhj46oelW2gIiICIiAiIgIiICIiAiIgKH6tu4uJ3bVzrj/uAehTBRHVqPYKs+FcK4/wC+4ehBLkREBERAREQEREBERAREQEREFR6cj/FVo/dj6c6txVDrAnazSezueQ1uy0YnIYuklaO0geNW8gIiICIiAiIgIiICIiAiIgKKatc6OR3hVlaf/ql+xSonDMqJarJQ+2tkaQ4ST1jwRuINXNgR0cvjQS5ERAREQEREBERAREQEREBERBA9aWrJt3jY+J4iq4QRE92Ow9pz2JMMxnmHDHDE5HFQeg1k3yy4QXelknhbg1tTjxsOTCYYsly5Dg7nKvRYvjDgQ4Ag5EHMEdIQQeya6rLUgYz+t3nvKhpiw+Pmz+JTGhucE7dqCWKZvhRvbIPK0lRu76qbNVEmSkiY49/FjTnHn4hAJ6wVE6z1O1DjtU1TVwO5CSyQDqyae1BbKKoPwS3yDKlvMxA3NeZmDybbx2LIaO6aRZMr6WQDdjsOx+VBj2oLdRVF/jdnvOX5gf0rIXPTcfo1E740P94ILbRVL90dN3fo9E340P8AdKcBpu/v6GLxRH6rkFtIqm+9TTGX225U0Q/YAB8WzAPOn4HLnMPxu81bwd8bOELe2XD+FBZlxvdLTDGomhhHPJIyPzkKF3vXlZ6fERyPqpNwZAwkY/Ddg3DqJXjt/qfrSw7Uzqqpdy8JIGAn4gae1TOy6F26iwNNTQROG6QMDpPnDi7tQVrU1WkOkI4JkX3Ktr8pJH48LIw7xng54I5AGtO4uIVpaOWGGgpYqSDHg4W7IJzc4klznO6S4knrXSRAREQEREBERAREQEREBERAREQEREBERAREQEREBERAREQEREBERAREQEREBERAREQf/9k=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004354"/>
              </p:ext>
            </p:extLst>
          </p:nvPr>
        </p:nvGraphicFramePr>
        <p:xfrm>
          <a:off x="304800" y="1676400"/>
          <a:ext cx="8610600" cy="4495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2152650"/>
                <a:gridCol w="2152650"/>
                <a:gridCol w="2152650"/>
              </a:tblGrid>
              <a:tr h="140493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Group  I</a:t>
                      </a:r>
                    </a:p>
                    <a:p>
                      <a:pPr algn="ctr"/>
                      <a:r>
                        <a:rPr lang="en-US" sz="2000" dirty="0" smtClean="0"/>
                        <a:t>Unsatisfactory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Group II</a:t>
                      </a:r>
                    </a:p>
                    <a:p>
                      <a:pPr algn="ctr"/>
                      <a:r>
                        <a:rPr lang="en-US" sz="2000" dirty="0" smtClean="0"/>
                        <a:t>Needs</a:t>
                      </a:r>
                      <a:r>
                        <a:rPr lang="en-US" sz="2000" baseline="0" dirty="0" smtClean="0"/>
                        <a:t> Improvement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Group III</a:t>
                      </a:r>
                    </a:p>
                    <a:p>
                      <a:pPr algn="ctr"/>
                      <a:r>
                        <a:rPr lang="en-US" sz="2000" dirty="0" smtClean="0"/>
                        <a:t>Satisfactory/</a:t>
                      </a:r>
                    </a:p>
                    <a:p>
                      <a:pPr algn="ctr"/>
                      <a:r>
                        <a:rPr lang="en-US" sz="2000" dirty="0" smtClean="0"/>
                        <a:t>Proficient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Group IV</a:t>
                      </a:r>
                    </a:p>
                    <a:p>
                      <a:pPr algn="ctr"/>
                      <a:r>
                        <a:rPr lang="en-US" sz="2000" dirty="0" smtClean="0"/>
                        <a:t>Excellent/</a:t>
                      </a:r>
                    </a:p>
                    <a:p>
                      <a:pPr algn="ctr"/>
                      <a:r>
                        <a:rPr lang="en-US" sz="2000" dirty="0" smtClean="0"/>
                        <a:t>Distinguished</a:t>
                      </a:r>
                      <a:endParaRPr lang="en-US" sz="2000" dirty="0"/>
                    </a:p>
                  </a:txBody>
                  <a:tcPr/>
                </a:tc>
              </a:tr>
              <a:tr h="309086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Dismissed</a:t>
                      </a:r>
                      <a:r>
                        <a:rPr lang="en-US" sz="2000" baseline="0" dirty="0" smtClean="0"/>
                        <a:t> at the discretion of the district.  Any non-tenured teachers without summative evaluation rating.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Grouped by performance averages.  Lowest averages</a:t>
                      </a:r>
                      <a:r>
                        <a:rPr lang="en-US" sz="2000" baseline="0" dirty="0" smtClean="0"/>
                        <a:t> are first on list.  Within averaged groups are RIF’d by inverse seniority.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One group – no averages.  RIF’d by inverse seniority.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One group</a:t>
                      </a:r>
                      <a:r>
                        <a:rPr lang="en-US" sz="2000" baseline="0" dirty="0" smtClean="0"/>
                        <a:t> – no averages.  RIF’d by inverse seniority.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67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400"/>
            <a:ext cx="7772400" cy="1470025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</a:rPr>
              <a:t>Next Steps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562600"/>
          </a:xfrm>
        </p:spPr>
        <p:txBody>
          <a:bodyPr>
            <a:normAutofit fontScale="92500"/>
          </a:bodyPr>
          <a:lstStyle/>
          <a:p>
            <a:pPr marL="457200" indent="-457200" algn="l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b="1" cap="none" dirty="0" smtClean="0">
                <a:solidFill>
                  <a:schemeClr val="tx1"/>
                </a:solidFill>
                <a:cs typeface="Times New Roman" pitchFamily="18" charset="0"/>
              </a:rPr>
              <a:t>Communicate with ETA members</a:t>
            </a:r>
          </a:p>
          <a:p>
            <a:pPr marL="457200" indent="-457200" algn="l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b="1" cap="none" dirty="0" smtClean="0">
                <a:solidFill>
                  <a:schemeClr val="tx1"/>
                </a:solidFill>
                <a:cs typeface="Times New Roman" pitchFamily="18" charset="0"/>
              </a:rPr>
              <a:t>Recruit: Ideal committee will have representation from </a:t>
            </a:r>
            <a:r>
              <a:rPr lang="en-US" sz="2400" b="1" u="sng" cap="none" dirty="0" smtClean="0">
                <a:solidFill>
                  <a:schemeClr val="tx1"/>
                </a:solidFill>
                <a:cs typeface="Times New Roman" pitchFamily="18" charset="0"/>
              </a:rPr>
              <a:t>ALL</a:t>
            </a:r>
            <a:r>
              <a:rPr lang="en-US" sz="2400" b="1" cap="none" dirty="0" smtClean="0">
                <a:solidFill>
                  <a:schemeClr val="tx1"/>
                </a:solidFill>
                <a:cs typeface="Times New Roman" pitchFamily="18" charset="0"/>
              </a:rPr>
              <a:t> grade levels and </a:t>
            </a:r>
            <a:r>
              <a:rPr lang="en-US" sz="2400" b="1" u="sng" cap="none" smtClean="0">
                <a:solidFill>
                  <a:schemeClr val="tx1"/>
                </a:solidFill>
                <a:cs typeface="Times New Roman" pitchFamily="18" charset="0"/>
              </a:rPr>
              <a:t>ALL</a:t>
            </a:r>
            <a:r>
              <a:rPr lang="en-US" sz="2400" b="1" cap="none" smtClean="0">
                <a:solidFill>
                  <a:schemeClr val="tx1"/>
                </a:solidFill>
                <a:cs typeface="Times New Roman" pitchFamily="18" charset="0"/>
              </a:rPr>
              <a:t> disciplines</a:t>
            </a:r>
            <a:endParaRPr lang="en-US" sz="2400" b="1" cap="none" dirty="0">
              <a:solidFill>
                <a:schemeClr val="tx1"/>
              </a:solidFill>
              <a:cs typeface="Times New Roman" pitchFamily="18" charset="0"/>
            </a:endParaRPr>
          </a:p>
          <a:p>
            <a:pPr marL="914400" lvl="1" indent="-457200" algn="l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b="1" smtClean="0">
                <a:solidFill>
                  <a:schemeClr val="tx1"/>
                </a:solidFill>
                <a:cs typeface="Times New Roman" pitchFamily="18" charset="0"/>
              </a:rPr>
              <a:t>Contact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: </a:t>
            </a:r>
            <a:r>
              <a:rPr lang="en-US" sz="2400" b="1" u="sng" dirty="0" smtClean="0">
                <a:solidFill>
                  <a:schemeClr val="tx1"/>
                </a:solidFill>
                <a:cs typeface="Times New Roman" pitchFamily="18" charset="0"/>
              </a:rPr>
              <a:t>JenniferKowaczek@u-46.org</a:t>
            </a:r>
          </a:p>
          <a:p>
            <a:pPr marL="457200" indent="-45720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b="1" cap="none" dirty="0" smtClean="0">
                <a:solidFill>
                  <a:schemeClr val="tx1"/>
                </a:solidFill>
                <a:cs typeface="Times New Roman" pitchFamily="18" charset="0"/>
              </a:rPr>
              <a:t>Create Survey and Analyze Feedback		</a:t>
            </a:r>
          </a:p>
          <a:p>
            <a:pPr marL="457200" indent="-457200" algn="l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b="1" cap="none" dirty="0" smtClean="0">
                <a:solidFill>
                  <a:schemeClr val="tx1"/>
                </a:solidFill>
                <a:cs typeface="Times New Roman" pitchFamily="18" charset="0"/>
              </a:rPr>
              <a:t>Take </a:t>
            </a:r>
            <a:r>
              <a:rPr lang="en-US" sz="2400" b="1" cap="none" dirty="0">
                <a:solidFill>
                  <a:schemeClr val="tx1"/>
                </a:solidFill>
                <a:cs typeface="Times New Roman" pitchFamily="18" charset="0"/>
              </a:rPr>
              <a:t>a look at what other districts are doing, both within Illinois and other states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26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594</TotalTime>
  <Words>620</Words>
  <Application>Microsoft Office PowerPoint</Application>
  <PresentationFormat>On-screen Show (4:3)</PresentationFormat>
  <Paragraphs>127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Arial Black</vt:lpstr>
      <vt:lpstr>Book Antiqua</vt:lpstr>
      <vt:lpstr>Century Gothic</vt:lpstr>
      <vt:lpstr>Tahoma</vt:lpstr>
      <vt:lpstr>Times New Roman</vt:lpstr>
      <vt:lpstr>Wingdings</vt:lpstr>
      <vt:lpstr>Apothecary</vt:lpstr>
      <vt:lpstr>Essential</vt:lpstr>
      <vt:lpstr>SB7 and PERA</vt:lpstr>
      <vt:lpstr>Committee Members</vt:lpstr>
      <vt:lpstr>PERA Requirements for Teacher Evaluations 2015 -2016</vt:lpstr>
      <vt:lpstr>PERA Assessments </vt:lpstr>
      <vt:lpstr>Models used for Measuring Growth</vt:lpstr>
      <vt:lpstr>Models used for Measuring Growth (con’t)</vt:lpstr>
      <vt:lpstr>Possible Teacher Evaluation Model</vt:lpstr>
      <vt:lpstr>Student Growth &amp; Job Retention Statutory Groupings for RIF</vt:lpstr>
      <vt:lpstr>Next Steps</vt:lpstr>
    </vt:vector>
  </TitlesOfParts>
  <Company>Illinois School District U-46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SB7 and PERA</dc:title>
  <dc:creator>Illinois School District U-46</dc:creator>
  <cp:lastModifiedBy>Kathryn Castle</cp:lastModifiedBy>
  <cp:revision>27</cp:revision>
  <dcterms:created xsi:type="dcterms:W3CDTF">2013-10-11T11:22:01Z</dcterms:created>
  <dcterms:modified xsi:type="dcterms:W3CDTF">2013-11-20T19:10:55Z</dcterms:modified>
</cp:coreProperties>
</file>