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2" r:id="rId4"/>
    <p:sldId id="263" r:id="rId5"/>
    <p:sldId id="264" r:id="rId6"/>
    <p:sldId id="260" r:id="rId7"/>
    <p:sldId id="261" r:id="rId8"/>
    <p:sldId id="25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0" autoAdjust="0"/>
    <p:restoredTop sz="81989"/>
  </p:normalViewPr>
  <p:slideViewPr>
    <p:cSldViewPr snapToGrid="0">
      <p:cViewPr varScale="1">
        <p:scale>
          <a:sx n="73" d="100"/>
          <a:sy n="73" d="100"/>
        </p:scale>
        <p:origin x="9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7F992-C9B0-524D-9682-EB346DE881B9}" type="datetimeFigureOut">
              <a:rPr lang="en-US" smtClean="0"/>
              <a:t>10/17/17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FB80F-84D8-F74B-BD70-6A615D23DD56}" type="slidenum">
              <a:rPr lang="en-US" smtClean="0"/>
              <a:t>‹#›</a:t>
            </a:fld>
            <a:endParaRPr lang="en-US"/>
          </a:p>
        </p:txBody>
      </p:sp>
    </p:spTree>
    <p:extLst>
      <p:ext uri="{BB962C8B-B14F-4D97-AF65-F5344CB8AC3E}">
        <p14:creationId xmlns:p14="http://schemas.microsoft.com/office/powerpoint/2010/main" val="84275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SIP </a:t>
            </a:r>
            <a:r>
              <a:rPr lang="mr-IN" dirty="0" smtClean="0"/>
              <a:t>–</a:t>
            </a:r>
            <a:r>
              <a:rPr lang="en-US" dirty="0" smtClean="0"/>
              <a:t> monitor the school improvement</a:t>
            </a:r>
            <a:r>
              <a:rPr lang="en-US" baseline="0" dirty="0" smtClean="0"/>
              <a:t> plan, planning of DCD site days, planning and joint determination of the Staff meeting agenda, SIP is responsible for reporting to their constituent staff, survey the staff to determine the use of the January DCD (</a:t>
            </a:r>
            <a:r>
              <a:rPr lang="en-US" baseline="0" dirty="0" err="1" smtClean="0"/>
              <a:t>insitute</a:t>
            </a:r>
            <a:r>
              <a:rPr lang="en-US" baseline="0" dirty="0" smtClean="0"/>
              <a:t> or p/t conferences) </a:t>
            </a:r>
          </a:p>
          <a:p>
            <a:r>
              <a:rPr lang="en-US" baseline="0" dirty="0" smtClean="0"/>
              <a:t>All decisions are made through the consensus process. </a:t>
            </a:r>
            <a:endParaRPr lang="en-US" dirty="0"/>
          </a:p>
        </p:txBody>
      </p:sp>
      <p:sp>
        <p:nvSpPr>
          <p:cNvPr id="4" name="Slide Number Placeholder 3"/>
          <p:cNvSpPr>
            <a:spLocks noGrp="1"/>
          </p:cNvSpPr>
          <p:nvPr>
            <p:ph type="sldNum" sz="quarter" idx="10"/>
          </p:nvPr>
        </p:nvSpPr>
        <p:spPr/>
        <p:txBody>
          <a:bodyPr/>
          <a:lstStyle/>
          <a:p>
            <a:fld id="{0BDFB80F-84D8-F74B-BD70-6A615D23DD56}" type="slidenum">
              <a:rPr lang="en-US" smtClean="0"/>
              <a:t>4</a:t>
            </a:fld>
            <a:endParaRPr lang="en-US"/>
          </a:p>
        </p:txBody>
      </p:sp>
    </p:spTree>
    <p:extLst>
      <p:ext uri="{BB962C8B-B14F-4D97-AF65-F5344CB8AC3E}">
        <p14:creationId xmlns:p14="http://schemas.microsoft.com/office/powerpoint/2010/main" val="151888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10/17/17</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10/17/17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10/17/17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10/17/17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10/17/17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10/17/17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10/17/17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10/17/17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10/17/17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10/17/17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10/17/17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10/17/17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10/17/17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10/17/17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10/17/17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10/17/17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10/17/17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10/17/17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theeta.org/wp-content/uploads/2014/10/Elgin-Agreement-2014-2017-Final-2014.10.3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eRAkBXdNH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t>2.54 School/Department Committees </a:t>
            </a:r>
            <a:endParaRPr lang="en-US" sz="6600" dirty="0"/>
          </a:p>
        </p:txBody>
      </p:sp>
      <p:sp>
        <p:nvSpPr>
          <p:cNvPr id="3" name="Subtitle 2"/>
          <p:cNvSpPr>
            <a:spLocks noGrp="1"/>
          </p:cNvSpPr>
          <p:nvPr>
            <p:ph type="subTitle" idx="1"/>
          </p:nvPr>
        </p:nvSpPr>
        <p:spPr/>
        <p:txBody>
          <a:bodyPr/>
          <a:lstStyle/>
          <a:p>
            <a:r>
              <a:rPr lang="en-US" dirty="0" smtClean="0"/>
              <a:t>September RA 2017</a:t>
            </a:r>
            <a:endParaRPr lang="en-US" dirty="0"/>
          </a:p>
        </p:txBody>
      </p:sp>
    </p:spTree>
    <p:extLst>
      <p:ext uri="{BB962C8B-B14F-4D97-AF65-F5344CB8AC3E}">
        <p14:creationId xmlns:p14="http://schemas.microsoft.com/office/powerpoint/2010/main" val="2462297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4605"/>
            <a:ext cx="10394707" cy="998376"/>
          </a:xfrm>
        </p:spPr>
        <p:txBody>
          <a:bodyPr/>
          <a:lstStyle/>
          <a:p>
            <a:r>
              <a:rPr lang="en-US" dirty="0" smtClean="0">
                <a:hlinkClick r:id="rId2"/>
              </a:rPr>
              <a:t>Elgin Agreement</a:t>
            </a:r>
            <a:r>
              <a:rPr lang="en-US" dirty="0" smtClean="0"/>
              <a:t> 2017</a:t>
            </a:r>
            <a:endParaRPr lang="en-US" dirty="0"/>
          </a:p>
        </p:txBody>
      </p:sp>
      <p:sp>
        <p:nvSpPr>
          <p:cNvPr id="3" name="Text Placeholder 2"/>
          <p:cNvSpPr>
            <a:spLocks noGrp="1"/>
          </p:cNvSpPr>
          <p:nvPr>
            <p:ph type="body" idx="1"/>
          </p:nvPr>
        </p:nvSpPr>
        <p:spPr>
          <a:xfrm>
            <a:off x="918356" y="1306286"/>
            <a:ext cx="4856158" cy="513183"/>
          </a:xfrm>
        </p:spPr>
        <p:txBody>
          <a:bodyPr/>
          <a:lstStyle/>
          <a:p>
            <a:r>
              <a:rPr lang="en-US" dirty="0" smtClean="0"/>
              <a:t>The Committee</a:t>
            </a:r>
            <a:endParaRPr lang="en-US" dirty="0"/>
          </a:p>
        </p:txBody>
      </p:sp>
      <p:sp>
        <p:nvSpPr>
          <p:cNvPr id="4" name="Content Placeholder 3"/>
          <p:cNvSpPr>
            <a:spLocks noGrp="1"/>
          </p:cNvSpPr>
          <p:nvPr>
            <p:ph sz="quarter" idx="13"/>
          </p:nvPr>
        </p:nvSpPr>
        <p:spPr>
          <a:xfrm>
            <a:off x="685802" y="1912775"/>
            <a:ext cx="4623316" cy="3144418"/>
          </a:xfrm>
        </p:spPr>
        <p:txBody>
          <a:bodyPr/>
          <a:lstStyle/>
          <a:p>
            <a:r>
              <a:rPr lang="en-US" b="1" dirty="0"/>
              <a:t>2.54.1 Composition </a:t>
            </a:r>
            <a:endParaRPr lang="en-US" b="1" dirty="0" smtClean="0"/>
          </a:p>
          <a:p>
            <a:r>
              <a:rPr lang="en-US" b="1" dirty="0" smtClean="0"/>
              <a:t>2.54.2 </a:t>
            </a:r>
            <a:r>
              <a:rPr lang="en-US" b="1" dirty="0"/>
              <a:t>Scope of Activity </a:t>
            </a:r>
            <a:endParaRPr lang="en-US" b="1" dirty="0" smtClean="0"/>
          </a:p>
          <a:p>
            <a:r>
              <a:rPr lang="en-US" b="1" dirty="0"/>
              <a:t>2.54.3 Functioning </a:t>
            </a:r>
            <a:endParaRPr lang="en-US" dirty="0"/>
          </a:p>
        </p:txBody>
      </p:sp>
      <p:sp>
        <p:nvSpPr>
          <p:cNvPr id="6" name="Content Placeholder 5"/>
          <p:cNvSpPr>
            <a:spLocks noGrp="1"/>
          </p:cNvSpPr>
          <p:nvPr>
            <p:ph sz="quarter" idx="14"/>
          </p:nvPr>
        </p:nvSpPr>
        <p:spPr>
          <a:xfrm>
            <a:off x="6002215" y="1436914"/>
            <a:ext cx="5080467" cy="3937671"/>
          </a:xfrm>
        </p:spPr>
        <p:txBody>
          <a:bodyPr>
            <a:normAutofit/>
          </a:bodyPr>
          <a:lstStyle/>
          <a:p>
            <a:r>
              <a:rPr lang="en-US" sz="1800" b="1" dirty="0">
                <a:latin typeface="Arial" panose="020B0604020202020204" pitchFamily="34" charset="0"/>
                <a:cs typeface="Arial" panose="020B0604020202020204" pitchFamily="34" charset="0"/>
              </a:rPr>
              <a:t>a majority of all the teachers and </a:t>
            </a:r>
            <a:r>
              <a:rPr lang="en-US" sz="1800" b="1" dirty="0" smtClean="0">
                <a:latin typeface="Arial" panose="020B0604020202020204" pitchFamily="34" charset="0"/>
                <a:cs typeface="Arial" panose="020B0604020202020204" pitchFamily="34" charset="0"/>
              </a:rPr>
              <a:t>the building/program </a:t>
            </a:r>
            <a:r>
              <a:rPr lang="en-US" sz="1800" b="1" dirty="0">
                <a:latin typeface="Arial" panose="020B0604020202020204" pitchFamily="34" charset="0"/>
                <a:cs typeface="Arial" panose="020B0604020202020204" pitchFamily="34" charset="0"/>
              </a:rPr>
              <a:t>administration may mutually agree to vary the size </a:t>
            </a:r>
            <a:r>
              <a:rPr lang="en-US" sz="1800" b="1" dirty="0" smtClean="0">
                <a:latin typeface="Arial" panose="020B0604020202020204" pitchFamily="34" charset="0"/>
                <a:cs typeface="Arial" panose="020B0604020202020204" pitchFamily="34" charset="0"/>
              </a:rPr>
              <a:t>and </a:t>
            </a:r>
            <a:r>
              <a:rPr lang="en-US" sz="1800" b="1" dirty="0">
                <a:latin typeface="Arial" panose="020B0604020202020204" pitchFamily="34" charset="0"/>
                <a:cs typeface="Arial" panose="020B0604020202020204" pitchFamily="34" charset="0"/>
              </a:rPr>
              <a:t>composition of the school/department </a:t>
            </a:r>
            <a:r>
              <a:rPr lang="en-US" sz="1800" b="1" dirty="0" smtClean="0">
                <a:latin typeface="Arial" panose="020B0604020202020204" pitchFamily="34" charset="0"/>
                <a:cs typeface="Arial" panose="020B0604020202020204" pitchFamily="34" charset="0"/>
              </a:rPr>
              <a:t>committee</a:t>
            </a:r>
          </a:p>
          <a:p>
            <a:r>
              <a:rPr lang="en-US" sz="1800" b="1" dirty="0">
                <a:latin typeface="Arial" panose="020B0604020202020204" pitchFamily="34" charset="0"/>
                <a:cs typeface="Arial" panose="020B0604020202020204" pitchFamily="34" charset="0"/>
              </a:rPr>
              <a:t>The committee shall discuss with the administration items which </a:t>
            </a:r>
            <a:r>
              <a:rPr lang="en-US" sz="1800" b="1" dirty="0" smtClean="0">
                <a:latin typeface="Arial" panose="020B0604020202020204" pitchFamily="34" charset="0"/>
                <a:cs typeface="Arial" panose="020B0604020202020204" pitchFamily="34" charset="0"/>
              </a:rPr>
              <a:t>will include </a:t>
            </a:r>
            <a:r>
              <a:rPr lang="en-US" sz="1800" b="1" dirty="0">
                <a:latin typeface="Arial" panose="020B0604020202020204" pitchFamily="34" charset="0"/>
                <a:cs typeface="Arial" panose="020B0604020202020204" pitchFamily="34" charset="0"/>
              </a:rPr>
              <a:t>but not be limited </a:t>
            </a:r>
            <a:r>
              <a:rPr lang="en-US" sz="1800" b="1" dirty="0" smtClean="0">
                <a:latin typeface="Arial" panose="020B0604020202020204" pitchFamily="34" charset="0"/>
                <a:cs typeface="Arial" panose="020B0604020202020204" pitchFamily="34" charset="0"/>
              </a:rPr>
              <a:t>TO:</a:t>
            </a:r>
          </a:p>
        </p:txBody>
      </p:sp>
    </p:spTree>
    <p:extLst>
      <p:ext uri="{BB962C8B-B14F-4D97-AF65-F5344CB8AC3E}">
        <p14:creationId xmlns:p14="http://schemas.microsoft.com/office/powerpoint/2010/main" val="48179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3625" y="254480"/>
            <a:ext cx="10396882" cy="1151965"/>
          </a:xfrm>
        </p:spPr>
        <p:txBody>
          <a:bodyPr/>
          <a:lstStyle/>
          <a:p>
            <a:r>
              <a:rPr lang="en-US" dirty="0" smtClean="0"/>
              <a:t>Comp0sition</a:t>
            </a:r>
            <a:endParaRPr lang="en-US" dirty="0"/>
          </a:p>
        </p:txBody>
      </p:sp>
      <p:sp>
        <p:nvSpPr>
          <p:cNvPr id="8" name="Content Placeholder 7"/>
          <p:cNvSpPr>
            <a:spLocks noGrp="1"/>
          </p:cNvSpPr>
          <p:nvPr>
            <p:ph sz="quarter" idx="13"/>
          </p:nvPr>
        </p:nvSpPr>
        <p:spPr>
          <a:xfrm>
            <a:off x="685800" y="1406446"/>
            <a:ext cx="10394707" cy="3968140"/>
          </a:xfrm>
        </p:spPr>
        <p:txBody>
          <a:bodyPr>
            <a:noAutofit/>
          </a:bodyPr>
          <a:lstStyle/>
          <a:p>
            <a:r>
              <a:rPr lang="en-US" sz="2400" dirty="0" smtClean="0"/>
              <a:t>Remember the language calls for an election.  The election is run by the ETA.  </a:t>
            </a:r>
          </a:p>
          <a:p>
            <a:r>
              <a:rPr lang="en-US" sz="2400" dirty="0" smtClean="0"/>
              <a:t>Timing? Spring vs fall</a:t>
            </a:r>
          </a:p>
          <a:p>
            <a:r>
              <a:rPr lang="en-US" sz="2400" dirty="0" smtClean="0"/>
              <a:t>At 1</a:t>
            </a:r>
            <a:r>
              <a:rPr lang="en-US" sz="2400" baseline="30000" dirty="0" smtClean="0"/>
              <a:t>st</a:t>
            </a:r>
            <a:r>
              <a:rPr lang="en-US" sz="2400" dirty="0" smtClean="0"/>
              <a:t> meeting, the committee elects a chairperson and a secretary </a:t>
            </a:r>
            <a:r>
              <a:rPr lang="mr-IN" sz="2400" dirty="0" smtClean="0"/>
              <a:t>–</a:t>
            </a:r>
            <a:r>
              <a:rPr lang="en-US" sz="2400" dirty="0" smtClean="0"/>
              <a:t> it is essential to have a teacher for both positions</a:t>
            </a:r>
          </a:p>
          <a:p>
            <a:r>
              <a:rPr lang="en-US" sz="2400" dirty="0" smtClean="0"/>
              <a:t>Sub committees may be formed to address issues with a broader perspective</a:t>
            </a:r>
          </a:p>
          <a:p>
            <a:r>
              <a:rPr lang="en-US" sz="2400" dirty="0" smtClean="0"/>
              <a:t>There should be representation of tenure and pre-tenure staff on the committee</a:t>
            </a:r>
            <a:endParaRPr lang="en-US" sz="2400" dirty="0"/>
          </a:p>
        </p:txBody>
      </p:sp>
    </p:spTree>
    <p:extLst>
      <p:ext uri="{BB962C8B-B14F-4D97-AF65-F5344CB8AC3E}">
        <p14:creationId xmlns:p14="http://schemas.microsoft.com/office/powerpoint/2010/main" val="84732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0"/>
            <a:ext cx="10396882" cy="1151965"/>
          </a:xfrm>
        </p:spPr>
        <p:txBody>
          <a:bodyPr/>
          <a:lstStyle/>
          <a:p>
            <a:r>
              <a:rPr lang="en-US" dirty="0" smtClean="0"/>
              <a:t>Scope of activity</a:t>
            </a:r>
            <a:endParaRPr lang="en-US" dirty="0"/>
          </a:p>
        </p:txBody>
      </p:sp>
      <p:sp>
        <p:nvSpPr>
          <p:cNvPr id="3" name="Content Placeholder 2"/>
          <p:cNvSpPr>
            <a:spLocks noGrp="1"/>
          </p:cNvSpPr>
          <p:nvPr>
            <p:ph sz="quarter" idx="13"/>
          </p:nvPr>
        </p:nvSpPr>
        <p:spPr>
          <a:xfrm>
            <a:off x="685800" y="1151966"/>
            <a:ext cx="10394707" cy="4222620"/>
          </a:xfrm>
        </p:spPr>
        <p:txBody>
          <a:bodyPr>
            <a:normAutofit fontScale="92500"/>
          </a:bodyPr>
          <a:lstStyle/>
          <a:p>
            <a:r>
              <a:rPr lang="en-US" dirty="0" smtClean="0"/>
              <a:t>For District funds </a:t>
            </a:r>
            <a:r>
              <a:rPr lang="mr-IN" dirty="0" smtClean="0"/>
              <a:t>–</a:t>
            </a:r>
            <a:r>
              <a:rPr lang="en-US" dirty="0" smtClean="0"/>
              <a:t> committee participates in joint determination (consensus).  All other funds, the committee has the right to review and discuss</a:t>
            </a:r>
          </a:p>
          <a:p>
            <a:r>
              <a:rPr lang="en-US" dirty="0" smtClean="0"/>
              <a:t>Supervision duties are assigned each year according to a plan jointly determined by the school department/committee and the building administration. </a:t>
            </a:r>
          </a:p>
          <a:p>
            <a:r>
              <a:rPr lang="en-US" dirty="0" smtClean="0"/>
              <a:t>Student discipline policies are jointly determined and the committee should ensure that enforcement of the student discipline is consistent with policies</a:t>
            </a:r>
          </a:p>
          <a:p>
            <a:r>
              <a:rPr lang="en-US" dirty="0" smtClean="0"/>
              <a:t>Appendix f (elementary extra duties) -  school department/committee shall determine the allocation of elementary extra curricular program funds including the categorical stipends</a:t>
            </a:r>
          </a:p>
          <a:p>
            <a:r>
              <a:rPr lang="en-US" dirty="0" smtClean="0"/>
              <a:t>High school competing clubs - </a:t>
            </a:r>
            <a:r>
              <a:rPr lang="en-US" dirty="0"/>
              <a:t>school department/committee shall determine the allocation </a:t>
            </a:r>
            <a:r>
              <a:rPr lang="en-US" dirty="0" smtClean="0"/>
              <a:t>of funds to participating programs</a:t>
            </a:r>
            <a:endParaRPr lang="en-US" dirty="0"/>
          </a:p>
        </p:txBody>
      </p:sp>
    </p:spTree>
    <p:extLst>
      <p:ext uri="{BB962C8B-B14F-4D97-AF65-F5344CB8AC3E}">
        <p14:creationId xmlns:p14="http://schemas.microsoft.com/office/powerpoint/2010/main" val="92922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0"/>
            <a:ext cx="10396882" cy="1151965"/>
          </a:xfrm>
        </p:spPr>
        <p:txBody>
          <a:bodyPr/>
          <a:lstStyle/>
          <a:p>
            <a:r>
              <a:rPr lang="en-US" dirty="0" smtClean="0"/>
              <a:t>functioning</a:t>
            </a:r>
            <a:endParaRPr lang="en-US" dirty="0"/>
          </a:p>
        </p:txBody>
      </p:sp>
      <p:sp>
        <p:nvSpPr>
          <p:cNvPr id="3" name="Content Placeholder 2"/>
          <p:cNvSpPr>
            <a:spLocks noGrp="1"/>
          </p:cNvSpPr>
          <p:nvPr>
            <p:ph sz="quarter" idx="13"/>
          </p:nvPr>
        </p:nvSpPr>
        <p:spPr>
          <a:xfrm>
            <a:off x="685800" y="927463"/>
            <a:ext cx="10394707" cy="4663439"/>
          </a:xfrm>
        </p:spPr>
        <p:txBody>
          <a:bodyPr>
            <a:normAutofit fontScale="92500" lnSpcReduction="20000"/>
          </a:bodyPr>
          <a:lstStyle/>
          <a:p>
            <a:r>
              <a:rPr lang="en-US" dirty="0" smtClean="0"/>
              <a:t>Meet the week before the staff meeting.  More frequently if necessary. </a:t>
            </a:r>
          </a:p>
          <a:p>
            <a:r>
              <a:rPr lang="en-US" dirty="0" smtClean="0"/>
              <a:t>How to solicit agenda items </a:t>
            </a:r>
          </a:p>
          <a:p>
            <a:pPr lvl="1"/>
            <a:r>
              <a:rPr lang="en-US" dirty="0" smtClean="0"/>
              <a:t>Have forms available anytime in a central location</a:t>
            </a:r>
          </a:p>
          <a:p>
            <a:pPr lvl="1"/>
            <a:r>
              <a:rPr lang="en-US" dirty="0" smtClean="0"/>
              <a:t>A “suggestions for agenda” note, specific form, email or survey is put in mailboxes a week prior to the school department/committee meeting. </a:t>
            </a:r>
          </a:p>
          <a:p>
            <a:pPr lvl="1"/>
            <a:r>
              <a:rPr lang="en-US" dirty="0" smtClean="0"/>
              <a:t>School department/committee members solicit agenda items from the members, with agenda reflecting all items submitted. </a:t>
            </a:r>
          </a:p>
          <a:p>
            <a:r>
              <a:rPr lang="en-US" dirty="0" smtClean="0"/>
              <a:t>The chair compiles the agenda and seeks out more information if needed</a:t>
            </a:r>
          </a:p>
          <a:p>
            <a:r>
              <a:rPr lang="en-US" dirty="0" smtClean="0"/>
              <a:t>Agenda is given to committee members and staff prior to the meeting. </a:t>
            </a:r>
          </a:p>
          <a:p>
            <a:r>
              <a:rPr lang="en-US" dirty="0" smtClean="0"/>
              <a:t>Minutes will be distributed to members within two days per agreement</a:t>
            </a:r>
          </a:p>
          <a:p>
            <a:r>
              <a:rPr lang="en-US" dirty="0" smtClean="0"/>
              <a:t>A log of all minutes and action items with decision outcomes should be kept</a:t>
            </a:r>
          </a:p>
          <a:p>
            <a:r>
              <a:rPr lang="en-US" dirty="0" smtClean="0"/>
              <a:t>Decisions should be arrived at by consensus</a:t>
            </a:r>
            <a:endParaRPr lang="en-US" dirty="0"/>
          </a:p>
        </p:txBody>
      </p:sp>
    </p:spTree>
    <p:extLst>
      <p:ext uri="{BB962C8B-B14F-4D97-AF65-F5344CB8AC3E}">
        <p14:creationId xmlns:p14="http://schemas.microsoft.com/office/powerpoint/2010/main" val="117681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1" y="326572"/>
            <a:ext cx="10396882" cy="1632857"/>
          </a:xfrm>
        </p:spPr>
        <p:txBody>
          <a:bodyPr>
            <a:normAutofit/>
          </a:bodyPr>
          <a:lstStyle/>
          <a:p>
            <a:r>
              <a:rPr lang="en-US" sz="3200" dirty="0" smtClean="0">
                <a:hlinkClick r:id="rId2"/>
              </a:rPr>
              <a:t>Consensus</a:t>
            </a:r>
            <a:r>
              <a:rPr lang="en-US" sz="2800" dirty="0" smtClean="0"/>
              <a:t>: </a:t>
            </a:r>
            <a:r>
              <a:rPr lang="en-US" sz="2000" dirty="0" smtClean="0">
                <a:latin typeface="  Arial"/>
              </a:rPr>
              <a:t>   </a:t>
            </a:r>
            <a:r>
              <a:rPr lang="en-US" sz="2000" b="1" dirty="0" smtClean="0">
                <a:latin typeface="Arial" panose="020B0604020202020204" pitchFamily="34" charset="0"/>
                <a:cs typeface="Arial" panose="020B0604020202020204" pitchFamily="34" charset="0"/>
              </a:rPr>
              <a:t>everyone </a:t>
            </a:r>
            <a:r>
              <a:rPr lang="en-US" sz="2000" b="1" dirty="0">
                <a:latin typeface="Arial" panose="020B0604020202020204" pitchFamily="34" charset="0"/>
                <a:cs typeface="Arial" panose="020B0604020202020204" pitchFamily="34" charset="0"/>
              </a:rPr>
              <a:t>agrees they can live with the </a:t>
            </a:r>
            <a:r>
              <a:rPr lang="en-US" sz="2000" b="1" dirty="0" smtClean="0">
                <a:latin typeface="Arial" panose="020B0604020202020204" pitchFamily="34" charset="0"/>
                <a:cs typeface="Arial" panose="020B0604020202020204" pitchFamily="34" charset="0"/>
              </a:rPr>
              <a:t>final    proposal</a:t>
            </a:r>
            <a:r>
              <a:rPr lang="en-US" sz="2000" b="1" dirty="0">
                <a:latin typeface="Arial" panose="020B0604020202020204" pitchFamily="34" charset="0"/>
                <a:cs typeface="Arial" panose="020B0604020202020204" pitchFamily="34" charset="0"/>
              </a:rPr>
              <a:t>; that is, after every effort has been made to meet any </a:t>
            </a:r>
            <a:r>
              <a:rPr lang="en-US" sz="2000" b="1" dirty="0" smtClean="0">
                <a:latin typeface="Arial" panose="020B0604020202020204" pitchFamily="34" charset="0"/>
                <a:cs typeface="Arial" panose="020B0604020202020204" pitchFamily="34" charset="0"/>
              </a:rPr>
              <a:t>outstanding interests</a:t>
            </a:r>
            <a:r>
              <a:rPr lang="en-US" sz="2000" dirty="0" smtClean="0">
                <a:latin typeface="Arial" panose="020B0604020202020204" pitchFamily="34" charset="0"/>
                <a:cs typeface="Arial" panose="020B0604020202020204" pitchFamily="34" charset="0"/>
              </a:rPr>
              <a:t>.</a:t>
            </a:r>
            <a:endParaRPr lang="en-US" sz="2000" dirty="0"/>
          </a:p>
        </p:txBody>
      </p:sp>
      <p:sp>
        <p:nvSpPr>
          <p:cNvPr id="8" name="Content Placeholder 7"/>
          <p:cNvSpPr>
            <a:spLocks noGrp="1"/>
          </p:cNvSpPr>
          <p:nvPr>
            <p:ph sz="quarter" idx="13"/>
          </p:nvPr>
        </p:nvSpPr>
        <p:spPr>
          <a:xfrm>
            <a:off x="685800" y="1828800"/>
            <a:ext cx="10394707" cy="3545785"/>
          </a:xfrm>
        </p:spPr>
        <p:txBody>
          <a:bodyPr>
            <a:normAutofit fontScale="92500" lnSpcReduction="20000"/>
          </a:bodyPr>
          <a:lstStyle/>
          <a:p>
            <a:pPr marL="0" indent="0">
              <a:buNone/>
            </a:pPr>
            <a:r>
              <a:rPr lang="en-US" b="1" dirty="0">
                <a:latin typeface="Arial" panose="020B0604020202020204" pitchFamily="34" charset="0"/>
                <a:cs typeface="Arial" panose="020B0604020202020204" pitchFamily="34" charset="0"/>
              </a:rPr>
              <a:t>The five steps to reaching consensus are:</a:t>
            </a:r>
          </a:p>
          <a:p>
            <a:r>
              <a:rPr lang="en-US" dirty="0">
                <a:latin typeface="Arial" panose="020B0604020202020204" pitchFamily="34" charset="0"/>
                <a:cs typeface="Arial" panose="020B0604020202020204" pitchFamily="34" charset="0"/>
              </a:rPr>
              <a:t> Gather information and ideas.</a:t>
            </a:r>
          </a:p>
          <a:p>
            <a:r>
              <a:rPr lang="en-US" dirty="0">
                <a:latin typeface="Arial" panose="020B0604020202020204" pitchFamily="34" charset="0"/>
                <a:cs typeface="Arial" panose="020B0604020202020204" pitchFamily="34" charset="0"/>
              </a:rPr>
              <a:t>Protect individual viewpoints/promote positive intent and mutual respect.</a:t>
            </a:r>
          </a:p>
          <a:p>
            <a:r>
              <a:rPr lang="en-US" dirty="0">
                <a:latin typeface="Arial" panose="020B0604020202020204" pitchFamily="34" charset="0"/>
                <a:cs typeface="Arial" panose="020B0604020202020204" pitchFamily="34" charset="0"/>
              </a:rPr>
              <a:t>Base decision on objective information as much as possible.</a:t>
            </a:r>
          </a:p>
          <a:p>
            <a:r>
              <a:rPr lang="en-US" dirty="0">
                <a:latin typeface="Arial" panose="020B0604020202020204" pitchFamily="34" charset="0"/>
                <a:cs typeface="Arial" panose="020B0604020202020204" pitchFamily="34" charset="0"/>
              </a:rPr>
              <a:t>Blend and integrate ideas to arrive at a decision that everyone can support.</a:t>
            </a:r>
          </a:p>
          <a:p>
            <a:r>
              <a:rPr lang="en-US" dirty="0">
                <a:latin typeface="Arial" panose="020B0604020202020204" pitchFamily="34" charset="0"/>
                <a:cs typeface="Arial" panose="020B0604020202020204" pitchFamily="34" charset="0"/>
              </a:rPr>
              <a:t>Measure the final outcome by how well it meets the team’s (not individuals’) interests.</a:t>
            </a:r>
          </a:p>
        </p:txBody>
      </p:sp>
    </p:spTree>
    <p:extLst>
      <p:ext uri="{BB962C8B-B14F-4D97-AF65-F5344CB8AC3E}">
        <p14:creationId xmlns:p14="http://schemas.microsoft.com/office/powerpoint/2010/main" val="339933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732"/>
            <a:ext cx="10396882" cy="1151965"/>
          </a:xfrm>
        </p:spPr>
        <p:txBody>
          <a:bodyPr/>
          <a:lstStyle/>
          <a:p>
            <a:r>
              <a:rPr lang="en-US" dirty="0" smtClean="0"/>
              <a:t>Tips for the process</a:t>
            </a:r>
            <a:endParaRPr lang="en-US" dirty="0"/>
          </a:p>
        </p:txBody>
      </p:sp>
      <p:sp>
        <p:nvSpPr>
          <p:cNvPr id="3" name="Content Placeholder 2"/>
          <p:cNvSpPr>
            <a:spLocks noGrp="1"/>
          </p:cNvSpPr>
          <p:nvPr>
            <p:ph sz="quarter" idx="13"/>
          </p:nvPr>
        </p:nvSpPr>
        <p:spPr>
          <a:xfrm>
            <a:off x="685800" y="1423698"/>
            <a:ext cx="10394707" cy="3950888"/>
          </a:xfrm>
        </p:spPr>
        <p:txBody>
          <a:bodyPr>
            <a:noAutofit/>
          </a:bodyPr>
          <a:lstStyle/>
          <a:p>
            <a:r>
              <a:rPr lang="en-US" sz="2400" dirty="0"/>
              <a:t>Avoid using the majority rule, averages, or coin flips.  These quick decisions are not representative of consensus.</a:t>
            </a:r>
          </a:p>
          <a:p>
            <a:r>
              <a:rPr lang="en-US" sz="2400" dirty="0"/>
              <a:t>Avoid rushing to agreement before everyone has had a chance to express opinions.</a:t>
            </a:r>
          </a:p>
          <a:p>
            <a:r>
              <a:rPr lang="en-US" sz="2400" dirty="0"/>
              <a:t>Encourage honest expression of opinions, even if they conflict with the prevailing discussion.</a:t>
            </a:r>
          </a:p>
          <a:p>
            <a:r>
              <a:rPr lang="en-US" sz="2400" dirty="0"/>
              <a:t>Move from “either/or” choices to “and/but” options.</a:t>
            </a:r>
          </a:p>
          <a:p>
            <a:r>
              <a:rPr lang="en-US" sz="2400" dirty="0"/>
              <a:t>Guard against groupthink</a:t>
            </a:r>
          </a:p>
        </p:txBody>
      </p:sp>
    </p:spTree>
    <p:extLst>
      <p:ext uri="{BB962C8B-B14F-4D97-AF65-F5344CB8AC3E}">
        <p14:creationId xmlns:p14="http://schemas.microsoft.com/office/powerpoint/2010/main" val="312708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Additional References</a:t>
            </a:r>
            <a:br>
              <a:rPr lang="en-US" dirty="0"/>
            </a:br>
            <a:endParaRPr lang="en-US" dirty="0"/>
          </a:p>
        </p:txBody>
      </p:sp>
      <p:sp>
        <p:nvSpPr>
          <p:cNvPr id="9" name="Rectangle 8"/>
          <p:cNvSpPr/>
          <p:nvPr/>
        </p:nvSpPr>
        <p:spPr>
          <a:xfrm>
            <a:off x="503853" y="1623528"/>
            <a:ext cx="9955763" cy="2677656"/>
          </a:xfrm>
          <a:prstGeom prst="rect">
            <a:avLst/>
          </a:prstGeom>
        </p:spPr>
        <p:txBody>
          <a:bodyPr wrap="square">
            <a:spAutoFit/>
          </a:bodyPr>
          <a:lstStyle/>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6.6 ACCESS TO BUILDINGS AFTER HOURS </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6.11 ADEQUATE HOUSING FOR TEACHERS </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7.1 TEACHING EQUIPMENT/TEXTS/MATERIALS </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8.1 EXCESSIVE TEACHING LOADS /CASELOADS </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8.2 CLASS LOADS </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15.22 Parent Conferences </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Appendix F</a:t>
            </a:r>
          </a:p>
        </p:txBody>
      </p:sp>
    </p:spTree>
    <p:extLst>
      <p:ext uri="{BB962C8B-B14F-4D97-AF65-F5344CB8AC3E}">
        <p14:creationId xmlns:p14="http://schemas.microsoft.com/office/powerpoint/2010/main" val="176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TC104033927[[fn=Main Event]]</Template>
  <TotalTime>5113</TotalTime>
  <Words>617</Words>
  <Application>Microsoft Macintosh PowerPoint</Application>
  <PresentationFormat>Widescreen</PresentationFormat>
  <Paragraphs>56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  Arial</vt:lpstr>
      <vt:lpstr>Calibri</vt:lpstr>
      <vt:lpstr>Impact</vt:lpstr>
      <vt:lpstr>Mangal</vt:lpstr>
      <vt:lpstr>Arial</vt:lpstr>
      <vt:lpstr>Main Event</vt:lpstr>
      <vt:lpstr>2.54 School/Department Committees </vt:lpstr>
      <vt:lpstr>Elgin Agreement 2017</vt:lpstr>
      <vt:lpstr>Comp0sition</vt:lpstr>
      <vt:lpstr>Scope of activity</vt:lpstr>
      <vt:lpstr>functioning</vt:lpstr>
      <vt:lpstr>Consensus:    everyone agrees they can live with the final    proposal; that is, after every effort has been made to meet any outstanding interests.</vt:lpstr>
      <vt:lpstr>Tips for the process</vt:lpstr>
      <vt:lpstr>Additional References </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2.54 School/Department Committees</dc:title>
  <dc:creator>Kathryn Castle</dc:creator>
  <cp:lastModifiedBy>Richard Johnson</cp:lastModifiedBy>
  <cp:revision>30</cp:revision>
  <dcterms:created xsi:type="dcterms:W3CDTF">2013-09-16T16:00:04Z</dcterms:created>
  <dcterms:modified xsi:type="dcterms:W3CDTF">2017-10-17T17:39:19Z</dcterms:modified>
</cp:coreProperties>
</file>