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4"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embeddedFontLst>
    <p:embeddedFont>
      <p:font typeface="Syncopate" panose="020B0604020202020204" charset="0"/>
      <p:regular r:id="rId23"/>
      <p:bold r:id="rId24"/>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0CC23D3-7852-4F80-929D-9F32258E4B54}">
  <a:tblStyle styleId="{20CC23D3-7852-4F80-929D-9F32258E4B54}"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0" d="100"/>
          <a:sy n="140" d="100"/>
        </p:scale>
        <p:origin x="16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48335811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435326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9781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3536646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0" name="Shape 1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83713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1" name="Shape 2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9928998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4166639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3" name="Shape 2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5646999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3" name="Shape 2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804627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1" name="Shape 2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964001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7" name="Shape 2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195083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3" name="Shape 2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502938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7363708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7" name="Shape 2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981125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311154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084378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076420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720156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348822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634604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43785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a:off x="0" y="0"/>
            <a:ext cx="9144000" cy="35183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10" name="Shape 10"/>
          <p:cNvCxnSpPr/>
          <p:nvPr/>
        </p:nvCxnSpPr>
        <p:spPr>
          <a:xfrm>
            <a:off x="0" y="3496604"/>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11" name="Shape 11"/>
          <p:cNvSpPr txBox="1">
            <a:spLocks noGrp="1"/>
          </p:cNvSpPr>
          <p:nvPr>
            <p:ph type="ctrTitle"/>
          </p:nvPr>
        </p:nvSpPr>
        <p:spPr>
          <a:xfrm>
            <a:off x="685800" y="1867781"/>
            <a:ext cx="7772400" cy="1648800"/>
          </a:xfrm>
          <a:prstGeom prst="rect">
            <a:avLst/>
          </a:prstGeom>
        </p:spPr>
        <p:txBody>
          <a:bodyPr lIns="91425" tIns="91425" rIns="91425" bIns="91425" anchor="b"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a:endParaRPr/>
          </a:p>
        </p:txBody>
      </p:sp>
      <p:sp>
        <p:nvSpPr>
          <p:cNvPr id="12" name="Shape 12"/>
          <p:cNvSpPr txBox="1">
            <a:spLocks noGrp="1"/>
          </p:cNvSpPr>
          <p:nvPr>
            <p:ph type="subTitle" idx="1"/>
          </p:nvPr>
        </p:nvSpPr>
        <p:spPr>
          <a:xfrm>
            <a:off x="685800" y="3627026"/>
            <a:ext cx="7772400" cy="774300"/>
          </a:xfrm>
          <a:prstGeom prst="rect">
            <a:avLst/>
          </a:prstGeom>
        </p:spPr>
        <p:txBody>
          <a:bodyPr lIns="91425" tIns="91425" rIns="91425" bIns="91425" anchor="t" anchorCtr="0"/>
          <a:lstStyle>
            <a:lvl1pPr>
              <a:spcBef>
                <a:spcPts val="0"/>
              </a:spcBef>
              <a:buClr>
                <a:schemeClr val="dk2"/>
              </a:buClr>
              <a:buNone/>
              <a:defRPr>
                <a:solidFill>
                  <a:schemeClr val="dk2"/>
                </a:solidFill>
              </a:defRPr>
            </a:lvl1pPr>
            <a:lvl2pPr>
              <a:spcBef>
                <a:spcPts val="0"/>
              </a:spcBef>
              <a:buClr>
                <a:schemeClr val="dk2"/>
              </a:buClr>
              <a:buSzPct val="100000"/>
              <a:buNone/>
              <a:defRPr sz="3000">
                <a:solidFill>
                  <a:schemeClr val="dk2"/>
                </a:solidFill>
              </a:defRPr>
            </a:lvl2pPr>
            <a:lvl3pPr>
              <a:spcBef>
                <a:spcPts val="0"/>
              </a:spcBef>
              <a:buClr>
                <a:schemeClr val="dk2"/>
              </a:buClr>
              <a:buSzPct val="100000"/>
              <a:buNone/>
              <a:defRPr sz="3000">
                <a:solidFill>
                  <a:schemeClr val="dk2"/>
                </a:solidFill>
              </a:defRPr>
            </a:lvl3pPr>
            <a:lvl4pPr>
              <a:spcBef>
                <a:spcPts val="0"/>
              </a:spcBef>
              <a:buClr>
                <a:schemeClr val="dk2"/>
              </a:buClr>
              <a:buSzPct val="100000"/>
              <a:buNone/>
              <a:defRPr sz="3000">
                <a:solidFill>
                  <a:schemeClr val="dk2"/>
                </a:solidFill>
              </a:defRPr>
            </a:lvl4pPr>
            <a:lvl5pPr>
              <a:spcBef>
                <a:spcPts val="0"/>
              </a:spcBef>
              <a:buClr>
                <a:schemeClr val="dk2"/>
              </a:buClr>
              <a:buSzPct val="100000"/>
              <a:buNone/>
              <a:defRPr sz="3000">
                <a:solidFill>
                  <a:schemeClr val="dk2"/>
                </a:solidFill>
              </a:defRPr>
            </a:lvl5pPr>
            <a:lvl6pPr>
              <a:spcBef>
                <a:spcPts val="0"/>
              </a:spcBef>
              <a:buClr>
                <a:schemeClr val="dk2"/>
              </a:buClr>
              <a:buSzPct val="100000"/>
              <a:buNone/>
              <a:defRPr sz="3000">
                <a:solidFill>
                  <a:schemeClr val="dk2"/>
                </a:solidFill>
              </a:defRPr>
            </a:lvl6pPr>
            <a:lvl7pPr>
              <a:spcBef>
                <a:spcPts val="0"/>
              </a:spcBef>
              <a:buClr>
                <a:schemeClr val="dk2"/>
              </a:buClr>
              <a:buSzPct val="100000"/>
              <a:buNone/>
              <a:defRPr sz="3000">
                <a:solidFill>
                  <a:schemeClr val="dk2"/>
                </a:solidFill>
              </a:defRPr>
            </a:lvl7pPr>
            <a:lvl8pPr>
              <a:spcBef>
                <a:spcPts val="0"/>
              </a:spcBef>
              <a:buClr>
                <a:schemeClr val="dk2"/>
              </a:buClr>
              <a:buSzPct val="100000"/>
              <a:buNone/>
              <a:defRPr sz="3000">
                <a:solidFill>
                  <a:schemeClr val="dk2"/>
                </a:solidFill>
              </a:defRPr>
            </a:lvl8pPr>
            <a:lvl9pPr>
              <a:spcBef>
                <a:spcPts val="0"/>
              </a:spcBef>
              <a:buClr>
                <a:schemeClr val="dk2"/>
              </a:buClr>
              <a:buSzPct val="100000"/>
              <a:buNone/>
              <a:defRPr sz="3000">
                <a:solidFill>
                  <a:schemeClr val="dk2"/>
                </a:solidFill>
              </a:defRPr>
            </a:lvl9pPr>
          </a:lstStyle>
          <a:p>
            <a:endParaRPr/>
          </a:p>
        </p:txBody>
      </p:sp>
      <p:sp>
        <p:nvSpPr>
          <p:cNvPr id="13" name="Shape 1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4"/>
        <p:cNvGrpSpPr/>
        <p:nvPr/>
      </p:nvGrpSpPr>
      <p:grpSpPr>
        <a:xfrm>
          <a:off x="0" y="0"/>
          <a:ext cx="0" cy="0"/>
          <a:chOff x="0" y="0"/>
          <a:chExt cx="0" cy="0"/>
        </a:xfrm>
      </p:grpSpPr>
      <p:sp>
        <p:nvSpPr>
          <p:cNvPr id="15" name="Shape 15"/>
          <p:cNvSpPr/>
          <p:nvPr/>
        </p:nvSpPr>
        <p:spPr>
          <a:xfrm>
            <a:off x="0" y="0"/>
            <a:ext cx="9144000" cy="1149900"/>
          </a:xfrm>
          <a:prstGeom prst="rect">
            <a:avLst/>
          </a:prstGeom>
          <a:solidFill>
            <a:srgbClr val="2388DB"/>
          </a:solidFill>
          <a:ln>
            <a:noFill/>
          </a:ln>
        </p:spPr>
        <p:txBody>
          <a:bodyPr lIns="91425" tIns="45700" rIns="91425" bIns="45700" anchor="ctr" anchorCtr="0">
            <a:noAutofit/>
          </a:bodyPr>
          <a:lstStyle/>
          <a:p>
            <a:pPr>
              <a:spcBef>
                <a:spcPts val="0"/>
              </a:spcBef>
              <a:buNone/>
            </a:pPr>
            <a:endParaRPr/>
          </a:p>
        </p:txBody>
      </p:sp>
      <p:cxnSp>
        <p:nvCxnSpPr>
          <p:cNvPr id="16" name="Shape 16"/>
          <p:cNvCxnSpPr/>
          <p:nvPr/>
        </p:nvCxnSpPr>
        <p:spPr>
          <a:xfrm>
            <a:off x="0" y="1127875"/>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p:nvPr/>
        </p:nvSpPr>
        <p:spPr>
          <a:xfrm>
            <a:off x="0" y="0"/>
            <a:ext cx="9144000" cy="11499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22" name="Shape 22"/>
          <p:cNvCxnSpPr/>
          <p:nvPr/>
        </p:nvCxnSpPr>
        <p:spPr>
          <a:xfrm>
            <a:off x="0" y="1127875"/>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23" name="Shape 2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4" name="Shape 24"/>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5" name="Shape 25"/>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p:nvPr/>
        </p:nvSpPr>
        <p:spPr>
          <a:xfrm>
            <a:off x="0" y="0"/>
            <a:ext cx="9144000" cy="1149900"/>
          </a:xfrm>
          <a:prstGeom prst="rect">
            <a:avLst/>
          </a:prstGeom>
          <a:solidFill>
            <a:srgbClr val="2388DB"/>
          </a:solidFill>
          <a:ln>
            <a:noFill/>
          </a:ln>
        </p:spPr>
        <p:txBody>
          <a:bodyPr lIns="91425" tIns="45700" rIns="91425" bIns="45700" anchor="ctr" anchorCtr="0">
            <a:noAutofit/>
          </a:bodyPr>
          <a:lstStyle/>
          <a:p>
            <a:pPr>
              <a:spcBef>
                <a:spcPts val="0"/>
              </a:spcBef>
              <a:buNone/>
            </a:pPr>
            <a:endParaRPr/>
          </a:p>
        </p:txBody>
      </p:sp>
      <p:cxnSp>
        <p:nvCxnSpPr>
          <p:cNvPr id="29" name="Shape 29"/>
          <p:cNvCxnSpPr/>
          <p:nvPr/>
        </p:nvCxnSpPr>
        <p:spPr>
          <a:xfrm>
            <a:off x="0" y="1127875"/>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30" name="Shape 30"/>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1" name="Shape 3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2"/>
        <p:cNvGrpSpPr/>
        <p:nvPr/>
      </p:nvGrpSpPr>
      <p:grpSpPr>
        <a:xfrm>
          <a:off x="0" y="0"/>
          <a:ext cx="0" cy="0"/>
          <a:chOff x="0" y="0"/>
          <a:chExt cx="0" cy="0"/>
        </a:xfrm>
      </p:grpSpPr>
      <p:sp>
        <p:nvSpPr>
          <p:cNvPr id="33" name="Shape 33"/>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spcBef>
                <a:spcPts val="0"/>
              </a:spcBef>
              <a:buClr>
                <a:schemeClr val="dk2"/>
              </a:buClr>
              <a:buSzPct val="100000"/>
              <a:buNone/>
              <a:defRPr sz="1800">
                <a:solidFill>
                  <a:schemeClr val="dk2"/>
                </a:solidFill>
              </a:defRPr>
            </a:lvl1pPr>
          </a:lstStyle>
          <a:p>
            <a:endParaRPr/>
          </a:p>
        </p:txBody>
      </p:sp>
      <p:sp>
        <p:nvSpPr>
          <p:cNvPr id="34" name="Shape 34"/>
          <p:cNvSpPr/>
          <p:nvPr/>
        </p:nvSpPr>
        <p:spPr>
          <a:xfrm>
            <a:off x="4274" y="0"/>
            <a:ext cx="9144000" cy="4406399"/>
          </a:xfrm>
          <a:prstGeom prst="rect">
            <a:avLst/>
          </a:prstGeom>
          <a:solidFill>
            <a:srgbClr val="2388DB"/>
          </a:solidFill>
          <a:ln>
            <a:noFill/>
          </a:ln>
        </p:spPr>
        <p:txBody>
          <a:bodyPr lIns="91425" tIns="45700" rIns="91425" bIns="45700" anchor="ctr" anchorCtr="0">
            <a:noAutofit/>
          </a:bodyPr>
          <a:lstStyle/>
          <a:p>
            <a:pPr>
              <a:spcBef>
                <a:spcPts val="0"/>
              </a:spcBef>
              <a:buNone/>
            </a:pPr>
            <a:endParaRPr/>
          </a:p>
        </p:txBody>
      </p:sp>
      <p:cxnSp>
        <p:nvCxnSpPr>
          <p:cNvPr id="35" name="Shape 35"/>
          <p:cNvCxnSpPr/>
          <p:nvPr/>
        </p:nvCxnSpPr>
        <p:spPr>
          <a:xfrm>
            <a:off x="0" y="4384371"/>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36" name="Shape 3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bg>
      <p:bgPr>
        <a:solidFill>
          <a:schemeClr val="dk2"/>
        </a:solidFill>
        <a:effectLst/>
      </p:bgPr>
    </p:bg>
    <p:spTree>
      <p:nvGrpSpPr>
        <p:cNvPr id="1" name="Shape 37"/>
        <p:cNvGrpSpPr/>
        <p:nvPr/>
      </p:nvGrpSpPr>
      <p:grpSpPr>
        <a:xfrm>
          <a:off x="0" y="0"/>
          <a:ext cx="0" cy="0"/>
          <a:chOff x="0" y="0"/>
          <a:chExt cx="0" cy="0"/>
        </a:xfrm>
      </p:grpSpPr>
      <p:sp>
        <p:nvSpPr>
          <p:cNvPr id="38" name="Shape 3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lt1"/>
              </a:buClr>
              <a:buSzPct val="100000"/>
              <a:buNone/>
              <a:defRPr sz="3600" b="1">
                <a:solidFill>
                  <a:schemeClr val="lt1"/>
                </a:solidFill>
              </a:defRPr>
            </a:lvl1pPr>
            <a:lvl2pPr>
              <a:spcBef>
                <a:spcPts val="0"/>
              </a:spcBef>
              <a:buClr>
                <a:schemeClr val="lt1"/>
              </a:buClr>
              <a:buSzPct val="100000"/>
              <a:buNone/>
              <a:defRPr sz="3600" b="1">
                <a:solidFill>
                  <a:schemeClr val="lt1"/>
                </a:solidFill>
              </a:defRPr>
            </a:lvl2pPr>
            <a:lvl3pPr>
              <a:spcBef>
                <a:spcPts val="0"/>
              </a:spcBef>
              <a:buClr>
                <a:schemeClr val="lt1"/>
              </a:buClr>
              <a:buSzPct val="100000"/>
              <a:buNone/>
              <a:defRPr sz="3600" b="1">
                <a:solidFill>
                  <a:schemeClr val="lt1"/>
                </a:solidFill>
              </a:defRPr>
            </a:lvl3pPr>
            <a:lvl4pPr>
              <a:spcBef>
                <a:spcPts val="0"/>
              </a:spcBef>
              <a:buClr>
                <a:schemeClr val="lt1"/>
              </a:buClr>
              <a:buSzPct val="100000"/>
              <a:buNone/>
              <a:defRPr sz="3600" b="1">
                <a:solidFill>
                  <a:schemeClr val="lt1"/>
                </a:solidFill>
              </a:defRPr>
            </a:lvl4pPr>
            <a:lvl5pPr>
              <a:spcBef>
                <a:spcPts val="0"/>
              </a:spcBef>
              <a:buClr>
                <a:schemeClr val="lt1"/>
              </a:buClr>
              <a:buSzPct val="100000"/>
              <a:buNone/>
              <a:defRPr sz="3600" b="1">
                <a:solidFill>
                  <a:schemeClr val="lt1"/>
                </a:solidFill>
              </a:defRPr>
            </a:lvl5pPr>
            <a:lvl6pPr>
              <a:spcBef>
                <a:spcPts val="0"/>
              </a:spcBef>
              <a:buClr>
                <a:schemeClr val="lt1"/>
              </a:buClr>
              <a:buSzPct val="100000"/>
              <a:buNone/>
              <a:defRPr sz="3600" b="1">
                <a:solidFill>
                  <a:schemeClr val="lt1"/>
                </a:solidFill>
              </a:defRPr>
            </a:lvl6pPr>
            <a:lvl7pPr>
              <a:spcBef>
                <a:spcPts val="0"/>
              </a:spcBef>
              <a:buClr>
                <a:schemeClr val="lt1"/>
              </a:buClr>
              <a:buSzPct val="100000"/>
              <a:buNone/>
              <a:defRPr sz="3600" b="1">
                <a:solidFill>
                  <a:schemeClr val="lt1"/>
                </a:solidFill>
              </a:defRPr>
            </a:lvl7pPr>
            <a:lvl8pPr>
              <a:spcBef>
                <a:spcPts val="0"/>
              </a:spcBef>
              <a:buClr>
                <a:schemeClr val="lt1"/>
              </a:buClr>
              <a:buSzPct val="100000"/>
              <a:buNone/>
              <a:defRPr sz="3600" b="1">
                <a:solidFill>
                  <a:schemeClr val="lt1"/>
                </a:solidFill>
              </a:defRPr>
            </a:lvl8pPr>
            <a:lvl9pPr>
              <a:spcBef>
                <a:spcPts val="0"/>
              </a:spcBef>
              <a:buClr>
                <a:schemeClr val="lt1"/>
              </a:buClr>
              <a:buSzPct val="100000"/>
              <a:buNone/>
              <a:defRPr sz="3600" b="1">
                <a:solidFill>
                  <a:schemeClr val="l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300">
                <a:solidFill>
                  <a:schemeClr val="dk2"/>
                </a:solidFill>
              </a:rPr>
              <a:t>‹#›</a:t>
            </a:fld>
            <a:endParaRPr lang="en" sz="13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theeta.org/transfer-reassignment-tool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ctrTitle"/>
          </p:nvPr>
        </p:nvSpPr>
        <p:spPr>
          <a:xfrm>
            <a:off x="685800" y="1867781"/>
            <a:ext cx="7772400" cy="1648800"/>
          </a:xfrm>
          <a:prstGeom prst="rect">
            <a:avLst/>
          </a:prstGeom>
        </p:spPr>
        <p:txBody>
          <a:bodyPr lIns="91425" tIns="91425" rIns="91425" bIns="91425" anchor="b" anchorCtr="0">
            <a:noAutofit/>
          </a:bodyPr>
          <a:lstStyle/>
          <a:p>
            <a:pPr>
              <a:spcBef>
                <a:spcPts val="0"/>
              </a:spcBef>
              <a:buNone/>
            </a:pPr>
            <a:r>
              <a:rPr lang="en"/>
              <a:t>Statutory Groupings</a:t>
            </a:r>
          </a:p>
        </p:txBody>
      </p:sp>
      <p:sp>
        <p:nvSpPr>
          <p:cNvPr id="41" name="Shape 41"/>
          <p:cNvSpPr txBox="1">
            <a:spLocks noGrp="1"/>
          </p:cNvSpPr>
          <p:nvPr>
            <p:ph type="subTitle" idx="1"/>
          </p:nvPr>
        </p:nvSpPr>
        <p:spPr>
          <a:xfrm>
            <a:off x="685800" y="3627026"/>
            <a:ext cx="7772400" cy="774300"/>
          </a:xfrm>
          <a:prstGeom prst="rect">
            <a:avLst/>
          </a:prstGeom>
        </p:spPr>
        <p:txBody>
          <a:bodyPr lIns="91425" tIns="91425" rIns="91425" bIns="91425" anchor="t" anchorCtr="0">
            <a:noAutofit/>
          </a:bodyPr>
          <a:lstStyle/>
          <a:p>
            <a:pPr>
              <a:spcBef>
                <a:spcPts val="0"/>
              </a:spcBef>
              <a:buNone/>
            </a:pPr>
            <a:r>
              <a:rPr lang="en"/>
              <a:t>Who is where and what rights are attached</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Who is in Group 4?</a:t>
            </a:r>
          </a:p>
        </p:txBody>
      </p:sp>
      <p:sp>
        <p:nvSpPr>
          <p:cNvPr id="143" name="Shape 143"/>
          <p:cNvSpPr txBox="1">
            <a:spLocks noGrp="1"/>
          </p:cNvSpPr>
          <p:nvPr>
            <p:ph type="body" idx="1"/>
          </p:nvPr>
        </p:nvSpPr>
        <p:spPr>
          <a:xfrm>
            <a:off x="2329775" y="1272025"/>
            <a:ext cx="6657900" cy="2446200"/>
          </a:xfrm>
          <a:prstGeom prst="rect">
            <a:avLst/>
          </a:prstGeom>
        </p:spPr>
        <p:txBody>
          <a:bodyPr lIns="91425" tIns="91425" rIns="91425" bIns="91425" anchor="b" anchorCtr="0">
            <a:noAutofit/>
          </a:bodyPr>
          <a:lstStyle/>
          <a:p>
            <a:pPr lvl="0" rtl="0">
              <a:spcBef>
                <a:spcPts val="0"/>
              </a:spcBef>
              <a:buNone/>
            </a:pPr>
            <a:r>
              <a:rPr lang="en" sz="2400"/>
              <a:t>Grouping 4 shall consist of each teacher whose last 2 performance evaluation ratings are Excellent and each teacher with 2 Excellent performance evaluation ratings out of the teacher's last 3 performance evaluation ratings with a third rating of Satisfactory or Proficient. </a:t>
            </a:r>
          </a:p>
        </p:txBody>
      </p:sp>
      <p:sp>
        <p:nvSpPr>
          <p:cNvPr id="144" name="Shape 144"/>
          <p:cNvSpPr/>
          <p:nvPr/>
        </p:nvSpPr>
        <p:spPr>
          <a:xfrm>
            <a:off x="634399" y="3527025"/>
            <a:ext cx="1437899" cy="857400"/>
          </a:xfrm>
          <a:prstGeom prst="can">
            <a:avLst>
              <a:gd name="adj" fmla="val 25000"/>
            </a:avLst>
          </a:prstGeom>
          <a:solidFill>
            <a:srgbClr val="000000">
              <a:alpha val="14900"/>
            </a:srgbClr>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chemeClr val="dk1"/>
                </a:solidFill>
              </a:rPr>
              <a:t>Group I</a:t>
            </a:r>
          </a:p>
        </p:txBody>
      </p:sp>
      <p:sp>
        <p:nvSpPr>
          <p:cNvPr id="145" name="Shape 145"/>
          <p:cNvSpPr/>
          <p:nvPr/>
        </p:nvSpPr>
        <p:spPr>
          <a:xfrm>
            <a:off x="615524" y="2756525"/>
            <a:ext cx="1437899" cy="857400"/>
          </a:xfrm>
          <a:prstGeom prst="can">
            <a:avLst>
              <a:gd name="adj" fmla="val 25000"/>
            </a:avLst>
          </a:prstGeom>
          <a:solidFill>
            <a:srgbClr val="D9D9D9"/>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t>Group II</a:t>
            </a:r>
          </a:p>
        </p:txBody>
      </p:sp>
      <p:sp>
        <p:nvSpPr>
          <p:cNvPr id="146" name="Shape 146"/>
          <p:cNvSpPr/>
          <p:nvPr/>
        </p:nvSpPr>
        <p:spPr>
          <a:xfrm>
            <a:off x="615524" y="1986025"/>
            <a:ext cx="1437899" cy="857400"/>
          </a:xfrm>
          <a:prstGeom prst="can">
            <a:avLst>
              <a:gd name="adj" fmla="val 25000"/>
            </a:avLst>
          </a:prstGeom>
          <a:solidFill>
            <a:srgbClr val="D9D9D9"/>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t>Group III</a:t>
            </a:r>
          </a:p>
        </p:txBody>
      </p:sp>
      <p:sp>
        <p:nvSpPr>
          <p:cNvPr id="147" name="Shape 147"/>
          <p:cNvSpPr/>
          <p:nvPr/>
        </p:nvSpPr>
        <p:spPr>
          <a:xfrm>
            <a:off x="615525" y="1224025"/>
            <a:ext cx="1437899" cy="857400"/>
          </a:xfrm>
          <a:prstGeom prst="can">
            <a:avLst>
              <a:gd name="adj" fmla="val 25000"/>
            </a:avLst>
          </a:prstGeom>
          <a:solidFill>
            <a:schemeClr val="accent3"/>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chemeClr val="lt1"/>
                </a:solidFill>
              </a:rPr>
              <a:t>Group IV</a:t>
            </a:r>
          </a:p>
        </p:txBody>
      </p:sp>
      <p:sp>
        <p:nvSpPr>
          <p:cNvPr id="148" name="Shape 148"/>
          <p:cNvSpPr/>
          <p:nvPr/>
        </p:nvSpPr>
        <p:spPr>
          <a:xfrm>
            <a:off x="2182400" y="1474100"/>
            <a:ext cx="246599" cy="2185199"/>
          </a:xfrm>
          <a:prstGeom prst="leftBrace">
            <a:avLst>
              <a:gd name="adj1" fmla="val 8333"/>
              <a:gd name="adj2" fmla="val 10156"/>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9" name="Shape 149"/>
          <p:cNvSpPr/>
          <p:nvPr/>
        </p:nvSpPr>
        <p:spPr>
          <a:xfrm>
            <a:off x="6571863" y="4525125"/>
            <a:ext cx="372600" cy="509700"/>
          </a:xfrm>
          <a:prstGeom prst="roundRect">
            <a:avLst>
              <a:gd name="adj" fmla="val 16667"/>
            </a:avLst>
          </a:prstGeom>
          <a:solidFill>
            <a:srgbClr val="00FF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P</a:t>
            </a:r>
          </a:p>
        </p:txBody>
      </p:sp>
      <p:sp>
        <p:nvSpPr>
          <p:cNvPr id="150" name="Shape 150"/>
          <p:cNvSpPr/>
          <p:nvPr/>
        </p:nvSpPr>
        <p:spPr>
          <a:xfrm>
            <a:off x="2141584" y="4525124"/>
            <a:ext cx="426599" cy="509700"/>
          </a:xfrm>
          <a:prstGeom prst="roundRect">
            <a:avLst>
              <a:gd name="adj" fmla="val 16667"/>
            </a:avLst>
          </a:prstGeom>
          <a:solidFill>
            <a:srgbClr val="0000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solidFill>
                  <a:schemeClr val="lt1"/>
                </a:solidFill>
              </a:rPr>
              <a:t>E</a:t>
            </a:r>
          </a:p>
        </p:txBody>
      </p:sp>
      <p:sp>
        <p:nvSpPr>
          <p:cNvPr id="151" name="Shape 151"/>
          <p:cNvSpPr/>
          <p:nvPr/>
        </p:nvSpPr>
        <p:spPr>
          <a:xfrm>
            <a:off x="2593618" y="4525124"/>
            <a:ext cx="426599" cy="509700"/>
          </a:xfrm>
          <a:prstGeom prst="roundRect">
            <a:avLst>
              <a:gd name="adj" fmla="val 16667"/>
            </a:avLst>
          </a:prstGeom>
          <a:solidFill>
            <a:srgbClr val="0000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solidFill>
                  <a:schemeClr val="lt1"/>
                </a:solidFill>
              </a:rPr>
              <a:t>E</a:t>
            </a:r>
          </a:p>
        </p:txBody>
      </p:sp>
      <p:sp>
        <p:nvSpPr>
          <p:cNvPr id="152" name="Shape 152"/>
          <p:cNvSpPr/>
          <p:nvPr/>
        </p:nvSpPr>
        <p:spPr>
          <a:xfrm>
            <a:off x="6971292" y="4525126"/>
            <a:ext cx="426599" cy="509700"/>
          </a:xfrm>
          <a:prstGeom prst="roundRect">
            <a:avLst>
              <a:gd name="adj" fmla="val 16667"/>
            </a:avLst>
          </a:prstGeom>
          <a:solidFill>
            <a:srgbClr val="0000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solidFill>
                  <a:schemeClr val="lt1"/>
                </a:solidFill>
              </a:rPr>
              <a:t>E</a:t>
            </a:r>
          </a:p>
        </p:txBody>
      </p:sp>
      <p:sp>
        <p:nvSpPr>
          <p:cNvPr id="153" name="Shape 153"/>
          <p:cNvSpPr/>
          <p:nvPr/>
        </p:nvSpPr>
        <p:spPr>
          <a:xfrm>
            <a:off x="6129503" y="4525124"/>
            <a:ext cx="426599" cy="509700"/>
          </a:xfrm>
          <a:prstGeom prst="roundRect">
            <a:avLst>
              <a:gd name="adj" fmla="val 16667"/>
            </a:avLst>
          </a:prstGeom>
          <a:solidFill>
            <a:srgbClr val="0000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solidFill>
                  <a:schemeClr val="lt1"/>
                </a:solidFill>
              </a:rPr>
              <a:t>E</a:t>
            </a:r>
          </a:p>
        </p:txBody>
      </p:sp>
      <p:sp>
        <p:nvSpPr>
          <p:cNvPr id="154" name="Shape 154"/>
          <p:cNvSpPr/>
          <p:nvPr/>
        </p:nvSpPr>
        <p:spPr>
          <a:xfrm>
            <a:off x="3644823" y="4530876"/>
            <a:ext cx="426599" cy="509700"/>
          </a:xfrm>
          <a:prstGeom prst="roundRect">
            <a:avLst>
              <a:gd name="adj" fmla="val 16667"/>
            </a:avLst>
          </a:prstGeom>
          <a:solidFill>
            <a:srgbClr val="0000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solidFill>
                  <a:schemeClr val="lt1"/>
                </a:solidFill>
              </a:rPr>
              <a:t>E</a:t>
            </a:r>
          </a:p>
        </p:txBody>
      </p:sp>
      <p:sp>
        <p:nvSpPr>
          <p:cNvPr id="155" name="Shape 155"/>
          <p:cNvSpPr/>
          <p:nvPr/>
        </p:nvSpPr>
        <p:spPr>
          <a:xfrm>
            <a:off x="3188858" y="4525126"/>
            <a:ext cx="426599" cy="509700"/>
          </a:xfrm>
          <a:prstGeom prst="roundRect">
            <a:avLst>
              <a:gd name="adj" fmla="val 16667"/>
            </a:avLst>
          </a:prstGeom>
          <a:solidFill>
            <a:srgbClr val="0000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solidFill>
                  <a:schemeClr val="lt1"/>
                </a:solidFill>
              </a:rPr>
              <a:t>E</a:t>
            </a:r>
          </a:p>
        </p:txBody>
      </p:sp>
      <p:sp>
        <p:nvSpPr>
          <p:cNvPr id="157" name="Shape 157"/>
          <p:cNvSpPr txBox="1"/>
          <p:nvPr/>
        </p:nvSpPr>
        <p:spPr>
          <a:xfrm>
            <a:off x="56200" y="4580325"/>
            <a:ext cx="2015999" cy="399300"/>
          </a:xfrm>
          <a:prstGeom prst="rect">
            <a:avLst/>
          </a:prstGeom>
          <a:noFill/>
          <a:ln>
            <a:noFill/>
          </a:ln>
        </p:spPr>
        <p:txBody>
          <a:bodyPr lIns="91425" tIns="91425" rIns="91425" bIns="91425" anchor="ctr" anchorCtr="0">
            <a:noAutofit/>
          </a:bodyPr>
          <a:lstStyle/>
          <a:p>
            <a:pPr lvl="0" algn="r" rtl="0">
              <a:spcBef>
                <a:spcPts val="0"/>
              </a:spcBef>
              <a:buNone/>
            </a:pPr>
            <a:r>
              <a:rPr lang="en" sz="1200" i="1"/>
              <a:t>ISBE Summative Rating in System</a:t>
            </a:r>
          </a:p>
        </p:txBody>
      </p:sp>
      <p:sp>
        <p:nvSpPr>
          <p:cNvPr id="158" name="Shape 158"/>
          <p:cNvSpPr/>
          <p:nvPr/>
        </p:nvSpPr>
        <p:spPr>
          <a:xfrm>
            <a:off x="4100812" y="4525126"/>
            <a:ext cx="426599" cy="509700"/>
          </a:xfrm>
          <a:prstGeom prst="roundRect">
            <a:avLst>
              <a:gd name="adj" fmla="val 16667"/>
            </a:avLst>
          </a:prstGeom>
          <a:solidFill>
            <a:srgbClr val="0000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solidFill>
                  <a:schemeClr val="lt1"/>
                </a:solidFill>
              </a:rPr>
              <a:t>E</a:t>
            </a:r>
          </a:p>
        </p:txBody>
      </p:sp>
      <p:sp>
        <p:nvSpPr>
          <p:cNvPr id="159" name="Shape 159"/>
          <p:cNvSpPr/>
          <p:nvPr/>
        </p:nvSpPr>
        <p:spPr>
          <a:xfrm>
            <a:off x="5136059" y="4549900"/>
            <a:ext cx="409199" cy="466499"/>
          </a:xfrm>
          <a:prstGeom prst="roundRect">
            <a:avLst>
              <a:gd name="adj" fmla="val 16667"/>
            </a:avLst>
          </a:prstGeom>
          <a:solidFill>
            <a:srgbClr val="0000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solidFill>
                  <a:schemeClr val="lt1"/>
                </a:solidFill>
              </a:rPr>
              <a:t>E</a:t>
            </a:r>
          </a:p>
        </p:txBody>
      </p:sp>
      <p:sp>
        <p:nvSpPr>
          <p:cNvPr id="160" name="Shape 160"/>
          <p:cNvSpPr/>
          <p:nvPr/>
        </p:nvSpPr>
        <p:spPr>
          <a:xfrm>
            <a:off x="4705975" y="4549900"/>
            <a:ext cx="409199" cy="466499"/>
          </a:xfrm>
          <a:prstGeom prst="roundRect">
            <a:avLst>
              <a:gd name="adj" fmla="val 16667"/>
            </a:avLst>
          </a:prstGeom>
          <a:solidFill>
            <a:srgbClr val="0000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solidFill>
                  <a:schemeClr val="lt1"/>
                </a:solidFill>
              </a:rPr>
              <a:t>E</a:t>
            </a:r>
          </a:p>
        </p:txBody>
      </p:sp>
      <p:sp>
        <p:nvSpPr>
          <p:cNvPr id="161" name="Shape 161"/>
          <p:cNvSpPr/>
          <p:nvPr/>
        </p:nvSpPr>
        <p:spPr>
          <a:xfrm>
            <a:off x="5566159" y="4549900"/>
            <a:ext cx="409199" cy="466499"/>
          </a:xfrm>
          <a:prstGeom prst="roundRect">
            <a:avLst>
              <a:gd name="adj" fmla="val 16667"/>
            </a:avLst>
          </a:prstGeom>
          <a:solidFill>
            <a:srgbClr val="00FF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P</a:t>
            </a:r>
          </a:p>
        </p:txBody>
      </p:sp>
      <p:sp>
        <p:nvSpPr>
          <p:cNvPr id="162" name="Shape 162"/>
          <p:cNvSpPr/>
          <p:nvPr/>
        </p:nvSpPr>
        <p:spPr>
          <a:xfrm>
            <a:off x="7562463" y="4525125"/>
            <a:ext cx="372600" cy="509700"/>
          </a:xfrm>
          <a:prstGeom prst="roundRect">
            <a:avLst>
              <a:gd name="adj" fmla="val 16667"/>
            </a:avLst>
          </a:prstGeom>
          <a:solidFill>
            <a:srgbClr val="00FF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P</a:t>
            </a:r>
          </a:p>
        </p:txBody>
      </p:sp>
      <p:sp>
        <p:nvSpPr>
          <p:cNvPr id="163" name="Shape 163"/>
          <p:cNvSpPr/>
          <p:nvPr/>
        </p:nvSpPr>
        <p:spPr>
          <a:xfrm>
            <a:off x="7961892" y="4525126"/>
            <a:ext cx="426599" cy="509700"/>
          </a:xfrm>
          <a:prstGeom prst="roundRect">
            <a:avLst>
              <a:gd name="adj" fmla="val 16667"/>
            </a:avLst>
          </a:prstGeom>
          <a:solidFill>
            <a:srgbClr val="0000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solidFill>
                  <a:schemeClr val="lt1"/>
                </a:solidFill>
              </a:rPr>
              <a:t>E</a:t>
            </a:r>
          </a:p>
        </p:txBody>
      </p:sp>
      <p:sp>
        <p:nvSpPr>
          <p:cNvPr id="164" name="Shape 164"/>
          <p:cNvSpPr/>
          <p:nvPr/>
        </p:nvSpPr>
        <p:spPr>
          <a:xfrm>
            <a:off x="8415328" y="4525124"/>
            <a:ext cx="426599" cy="509700"/>
          </a:xfrm>
          <a:prstGeom prst="roundRect">
            <a:avLst>
              <a:gd name="adj" fmla="val 16667"/>
            </a:avLst>
          </a:prstGeom>
          <a:solidFill>
            <a:srgbClr val="0000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solidFill>
                  <a:schemeClr val="lt1"/>
                </a:solidFill>
              </a:rPr>
              <a:t>E</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Reduction in force - dismissal order</a:t>
            </a:r>
          </a:p>
        </p:txBody>
      </p:sp>
      <p:sp>
        <p:nvSpPr>
          <p:cNvPr id="170" name="Shape 170"/>
          <p:cNvSpPr txBox="1">
            <a:spLocks noGrp="1"/>
          </p:cNvSpPr>
          <p:nvPr>
            <p:ph type="body" idx="1"/>
          </p:nvPr>
        </p:nvSpPr>
        <p:spPr>
          <a:xfrm>
            <a:off x="4161150" y="1528825"/>
            <a:ext cx="4110600" cy="3243900"/>
          </a:xfrm>
          <a:prstGeom prst="rect">
            <a:avLst/>
          </a:prstGeom>
        </p:spPr>
        <p:txBody>
          <a:bodyPr lIns="91425" tIns="91425" rIns="91425" bIns="91425" anchor="ctr" anchorCtr="0">
            <a:noAutofit/>
          </a:bodyPr>
          <a:lstStyle/>
          <a:p>
            <a:pPr lvl="0" rtl="0">
              <a:lnSpc>
                <a:spcPct val="115000"/>
              </a:lnSpc>
              <a:spcBef>
                <a:spcPts val="0"/>
              </a:spcBef>
              <a:buNone/>
            </a:pPr>
            <a:r>
              <a:rPr lang="en" sz="2400"/>
              <a:t>Among teachers qualified to hold a position, teachers must be dismissed in the order of their groupings, with teachers in grouping one dismissed first and teachers in grouping 4 dismissed last.</a:t>
            </a:r>
          </a:p>
          <a:p>
            <a:pPr marL="0" lvl="0" indent="0" rtl="0">
              <a:spcBef>
                <a:spcPts val="0"/>
              </a:spcBef>
              <a:buNone/>
            </a:pPr>
            <a:endParaRPr sz="2400"/>
          </a:p>
        </p:txBody>
      </p:sp>
      <p:sp>
        <p:nvSpPr>
          <p:cNvPr id="171" name="Shape 171"/>
          <p:cNvSpPr/>
          <p:nvPr/>
        </p:nvSpPr>
        <p:spPr>
          <a:xfrm>
            <a:off x="1792099" y="3718876"/>
            <a:ext cx="1152600" cy="760800"/>
          </a:xfrm>
          <a:prstGeom prst="can">
            <a:avLst>
              <a:gd name="adj" fmla="val 25000"/>
            </a:avLst>
          </a:prstGeom>
          <a:solidFill>
            <a:srgbClr val="B7B7B7"/>
          </a:solidFill>
          <a:ln>
            <a:noFill/>
          </a:ln>
        </p:spPr>
        <p:txBody>
          <a:bodyPr lIns="91425" tIns="91425" rIns="91425" bIns="91425" anchor="ctr" anchorCtr="0">
            <a:noAutofit/>
          </a:bodyPr>
          <a:lstStyle/>
          <a:p>
            <a:pPr lvl="0" algn="ctr" rtl="0">
              <a:spcBef>
                <a:spcPts val="0"/>
              </a:spcBef>
              <a:buNone/>
            </a:pPr>
            <a:r>
              <a:rPr lang="en" sz="1100">
                <a:solidFill>
                  <a:schemeClr val="dk1"/>
                </a:solidFill>
              </a:rPr>
              <a:t>Group I</a:t>
            </a:r>
          </a:p>
        </p:txBody>
      </p:sp>
      <p:sp>
        <p:nvSpPr>
          <p:cNvPr id="172" name="Shape 172"/>
          <p:cNvSpPr/>
          <p:nvPr/>
        </p:nvSpPr>
        <p:spPr>
          <a:xfrm>
            <a:off x="1792100" y="3105475"/>
            <a:ext cx="1152600" cy="760800"/>
          </a:xfrm>
          <a:prstGeom prst="can">
            <a:avLst>
              <a:gd name="adj" fmla="val 25000"/>
            </a:avLst>
          </a:prstGeom>
          <a:solidFill>
            <a:srgbClr val="B7B7B7"/>
          </a:solidFill>
          <a:ln>
            <a:noFill/>
          </a:ln>
        </p:spPr>
        <p:txBody>
          <a:bodyPr lIns="91425" tIns="91425" rIns="91425" bIns="91425" anchor="ctr" anchorCtr="0">
            <a:noAutofit/>
          </a:bodyPr>
          <a:lstStyle/>
          <a:p>
            <a:pPr lvl="0" algn="ctr" rtl="0">
              <a:spcBef>
                <a:spcPts val="0"/>
              </a:spcBef>
              <a:buNone/>
            </a:pPr>
            <a:r>
              <a:rPr lang="en" sz="1100"/>
              <a:t>Group II</a:t>
            </a:r>
          </a:p>
        </p:txBody>
      </p:sp>
      <p:sp>
        <p:nvSpPr>
          <p:cNvPr id="173" name="Shape 173"/>
          <p:cNvSpPr/>
          <p:nvPr/>
        </p:nvSpPr>
        <p:spPr>
          <a:xfrm>
            <a:off x="1792100" y="2497998"/>
            <a:ext cx="1152600" cy="760800"/>
          </a:xfrm>
          <a:prstGeom prst="can">
            <a:avLst>
              <a:gd name="adj" fmla="val 25000"/>
            </a:avLst>
          </a:prstGeom>
          <a:solidFill>
            <a:srgbClr val="B7B7B7"/>
          </a:solidFill>
          <a:ln>
            <a:noFill/>
          </a:ln>
        </p:spPr>
        <p:txBody>
          <a:bodyPr lIns="91425" tIns="91425" rIns="91425" bIns="91425" anchor="ctr" anchorCtr="0">
            <a:noAutofit/>
          </a:bodyPr>
          <a:lstStyle/>
          <a:p>
            <a:pPr lvl="0" algn="ctr" rtl="0">
              <a:spcBef>
                <a:spcPts val="0"/>
              </a:spcBef>
              <a:buNone/>
            </a:pPr>
            <a:r>
              <a:rPr lang="en" sz="1100"/>
              <a:t>Group III</a:t>
            </a:r>
          </a:p>
        </p:txBody>
      </p:sp>
      <p:sp>
        <p:nvSpPr>
          <p:cNvPr id="174" name="Shape 174"/>
          <p:cNvSpPr/>
          <p:nvPr/>
        </p:nvSpPr>
        <p:spPr>
          <a:xfrm>
            <a:off x="1792100" y="1898062"/>
            <a:ext cx="1152600" cy="760800"/>
          </a:xfrm>
          <a:prstGeom prst="can">
            <a:avLst>
              <a:gd name="adj" fmla="val 25000"/>
            </a:avLst>
          </a:prstGeom>
          <a:solidFill>
            <a:srgbClr val="B7B7B7"/>
          </a:solidFill>
          <a:ln>
            <a:noFill/>
          </a:ln>
        </p:spPr>
        <p:txBody>
          <a:bodyPr lIns="91425" tIns="91425" rIns="91425" bIns="91425" anchor="ctr" anchorCtr="0">
            <a:noAutofit/>
          </a:bodyPr>
          <a:lstStyle/>
          <a:p>
            <a:pPr lvl="0" algn="ctr" rtl="0">
              <a:spcBef>
                <a:spcPts val="0"/>
              </a:spcBef>
              <a:buNone/>
            </a:pPr>
            <a:r>
              <a:rPr lang="en" sz="1100"/>
              <a:t>Group IV</a:t>
            </a:r>
          </a:p>
        </p:txBody>
      </p:sp>
      <p:sp>
        <p:nvSpPr>
          <p:cNvPr id="175" name="Shape 175"/>
          <p:cNvSpPr/>
          <p:nvPr/>
        </p:nvSpPr>
        <p:spPr>
          <a:xfrm rot="-5400000">
            <a:off x="2118637" y="2785994"/>
            <a:ext cx="2562900" cy="683399"/>
          </a:xfrm>
          <a:prstGeom prst="stripedRightArrow">
            <a:avLst>
              <a:gd name="adj1" fmla="val 37895"/>
              <a:gd name="adj2" fmla="val 37020"/>
            </a:avLst>
          </a:prstGeom>
          <a:solidFill>
            <a:srgbClr val="EA9999"/>
          </a:solidFill>
          <a:ln>
            <a:noFill/>
          </a:ln>
        </p:spPr>
        <p:txBody>
          <a:bodyPr lIns="91425" tIns="91425" rIns="91425" bIns="91425" anchor="ctr" anchorCtr="0">
            <a:noAutofit/>
          </a:bodyPr>
          <a:lstStyle/>
          <a:p>
            <a:pPr lvl="0" algn="ctr" rtl="0">
              <a:spcBef>
                <a:spcPts val="0"/>
              </a:spcBef>
              <a:buNone/>
            </a:pPr>
            <a:r>
              <a:rPr lang="en" sz="1000">
                <a:solidFill>
                  <a:schemeClr val="dk1"/>
                </a:solidFill>
              </a:rPr>
              <a:t>RIF Order of Dismissal </a:t>
            </a:r>
          </a:p>
        </p:txBody>
      </p:sp>
      <p:sp>
        <p:nvSpPr>
          <p:cNvPr id="176" name="Shape 176"/>
          <p:cNvSpPr/>
          <p:nvPr/>
        </p:nvSpPr>
        <p:spPr>
          <a:xfrm rot="-5400000" flipH="1">
            <a:off x="118387" y="2785994"/>
            <a:ext cx="2562900" cy="683399"/>
          </a:xfrm>
          <a:prstGeom prst="stripedRightArrow">
            <a:avLst>
              <a:gd name="adj1" fmla="val 37895"/>
              <a:gd name="adj2" fmla="val 37020"/>
            </a:avLst>
          </a:prstGeom>
          <a:solidFill>
            <a:schemeClr val="lt2"/>
          </a:solidFill>
          <a:ln>
            <a:noFill/>
          </a:ln>
        </p:spPr>
        <p:txBody>
          <a:bodyPr lIns="91425" tIns="91425" rIns="91425" bIns="91425" anchor="ctr" anchorCtr="0">
            <a:noAutofit/>
          </a:bodyPr>
          <a:lstStyle/>
          <a:p>
            <a:pPr lvl="0" algn="ctr" rtl="0">
              <a:spcBef>
                <a:spcPts val="0"/>
              </a:spcBef>
              <a:buNone/>
            </a:pPr>
            <a:r>
              <a:rPr lang="en" sz="1000"/>
              <a:t>Statutory Grouping Listing Order</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Within grouping sorting rules</a:t>
            </a:r>
          </a:p>
        </p:txBody>
      </p:sp>
      <p:sp>
        <p:nvSpPr>
          <p:cNvPr id="182" name="Shape 182"/>
          <p:cNvSpPr txBox="1">
            <a:spLocks noGrp="1"/>
          </p:cNvSpPr>
          <p:nvPr>
            <p:ph type="body" idx="1"/>
          </p:nvPr>
        </p:nvSpPr>
        <p:spPr>
          <a:xfrm>
            <a:off x="2349750" y="4016925"/>
            <a:ext cx="6558000" cy="639600"/>
          </a:xfrm>
          <a:prstGeom prst="rect">
            <a:avLst/>
          </a:prstGeom>
        </p:spPr>
        <p:txBody>
          <a:bodyPr lIns="91425" tIns="91425" rIns="91425" bIns="91425" anchor="b" anchorCtr="0">
            <a:noAutofit/>
          </a:bodyPr>
          <a:lstStyle/>
          <a:p>
            <a:pPr lvl="0" rtl="0">
              <a:spcBef>
                <a:spcPts val="0"/>
              </a:spcBef>
              <a:buNone/>
            </a:pPr>
            <a:r>
              <a:rPr lang="en" sz="1800"/>
              <a:t>Within grouping one, the sequence of dismissal must be at the discretion of the school district or joint agreement. </a:t>
            </a:r>
          </a:p>
        </p:txBody>
      </p:sp>
      <p:sp>
        <p:nvSpPr>
          <p:cNvPr id="183" name="Shape 183"/>
          <p:cNvSpPr/>
          <p:nvPr/>
        </p:nvSpPr>
        <p:spPr>
          <a:xfrm>
            <a:off x="634399" y="3831825"/>
            <a:ext cx="1437899" cy="857400"/>
          </a:xfrm>
          <a:prstGeom prst="can">
            <a:avLst>
              <a:gd name="adj" fmla="val 25000"/>
            </a:avLst>
          </a:prstGeom>
          <a:solidFill>
            <a:schemeClr val="accent3"/>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chemeClr val="lt1"/>
                </a:solidFill>
              </a:rPr>
              <a:t>Group I</a:t>
            </a:r>
          </a:p>
        </p:txBody>
      </p:sp>
      <p:sp>
        <p:nvSpPr>
          <p:cNvPr id="184" name="Shape 184"/>
          <p:cNvSpPr/>
          <p:nvPr/>
        </p:nvSpPr>
        <p:spPr>
          <a:xfrm>
            <a:off x="615524" y="3061325"/>
            <a:ext cx="1437899" cy="857400"/>
          </a:xfrm>
          <a:prstGeom prst="can">
            <a:avLst>
              <a:gd name="adj" fmla="val 25000"/>
            </a:avLst>
          </a:prstGeom>
          <a:solidFill>
            <a:srgbClr val="CCCCCC"/>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chemeClr val="dk1"/>
                </a:solidFill>
              </a:rPr>
              <a:t>Group II</a:t>
            </a:r>
          </a:p>
        </p:txBody>
      </p:sp>
      <p:sp>
        <p:nvSpPr>
          <p:cNvPr id="185" name="Shape 185"/>
          <p:cNvSpPr/>
          <p:nvPr/>
        </p:nvSpPr>
        <p:spPr>
          <a:xfrm>
            <a:off x="615524" y="2290825"/>
            <a:ext cx="1437899" cy="857400"/>
          </a:xfrm>
          <a:prstGeom prst="can">
            <a:avLst>
              <a:gd name="adj" fmla="val 25000"/>
            </a:avLst>
          </a:prstGeom>
          <a:solidFill>
            <a:srgbClr val="CCCCCC"/>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chemeClr val="dk1"/>
                </a:solidFill>
              </a:rPr>
              <a:t>Group III</a:t>
            </a:r>
          </a:p>
        </p:txBody>
      </p:sp>
      <p:sp>
        <p:nvSpPr>
          <p:cNvPr id="186" name="Shape 186"/>
          <p:cNvSpPr/>
          <p:nvPr/>
        </p:nvSpPr>
        <p:spPr>
          <a:xfrm>
            <a:off x="615525" y="1528825"/>
            <a:ext cx="1437899" cy="857400"/>
          </a:xfrm>
          <a:prstGeom prst="can">
            <a:avLst>
              <a:gd name="adj" fmla="val 25000"/>
            </a:avLst>
          </a:prstGeom>
          <a:solidFill>
            <a:srgbClr val="D9D9D9"/>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t>Group IV</a:t>
            </a:r>
          </a:p>
        </p:txBody>
      </p:sp>
      <p:sp>
        <p:nvSpPr>
          <p:cNvPr id="187" name="Shape 187"/>
          <p:cNvSpPr/>
          <p:nvPr/>
        </p:nvSpPr>
        <p:spPr>
          <a:xfrm>
            <a:off x="2182400" y="3984225"/>
            <a:ext cx="246599" cy="704999"/>
          </a:xfrm>
          <a:prstGeom prst="leftBrace">
            <a:avLst>
              <a:gd name="adj1" fmla="val 8333"/>
              <a:gd name="adj2" fmla="val 51031"/>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2329775" y="2517225"/>
            <a:ext cx="6531299" cy="2027699"/>
          </a:xfrm>
          <a:prstGeom prst="rect">
            <a:avLst/>
          </a:prstGeom>
        </p:spPr>
        <p:txBody>
          <a:bodyPr lIns="91425" tIns="91425" rIns="91425" bIns="91425" anchor="b" anchorCtr="0">
            <a:noAutofit/>
          </a:bodyPr>
          <a:lstStyle/>
          <a:p>
            <a:pPr lvl="0" rtl="0">
              <a:spcBef>
                <a:spcPts val="0"/>
              </a:spcBef>
              <a:buNone/>
            </a:pPr>
            <a:r>
              <a:rPr lang="en" sz="1800"/>
              <a:t>Within grouping 2, the sequence of dismissal must be based upon average performance evaluation ratings, with the teacher or teachers with the lowest average performance evaluation rating dismissed first. A teacher's average performance evaluation rating must be calculated using the average of the teacher's last 2 performance evaluation ratings, if 2 ratings are available, or the teacher's last performance evaluation rating, if only one rating is available, using the following numerical values: 4 for Excellent; 3 for Proficient or Satisfactory; 2 for Needs Improvement; and 1 for Unsatisfactory.</a:t>
            </a:r>
          </a:p>
        </p:txBody>
      </p:sp>
      <p:sp>
        <p:nvSpPr>
          <p:cNvPr id="193" name="Shape 193"/>
          <p:cNvSpPr/>
          <p:nvPr/>
        </p:nvSpPr>
        <p:spPr>
          <a:xfrm>
            <a:off x="634399" y="3831825"/>
            <a:ext cx="1437899" cy="857400"/>
          </a:xfrm>
          <a:prstGeom prst="can">
            <a:avLst>
              <a:gd name="adj" fmla="val 25000"/>
            </a:avLst>
          </a:prstGeom>
          <a:solidFill>
            <a:srgbClr val="000000">
              <a:alpha val="14900"/>
            </a:srgbClr>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chemeClr val="dk1"/>
                </a:solidFill>
              </a:rPr>
              <a:t>Group I</a:t>
            </a:r>
          </a:p>
        </p:txBody>
      </p:sp>
      <p:sp>
        <p:nvSpPr>
          <p:cNvPr id="194" name="Shape 194"/>
          <p:cNvSpPr/>
          <p:nvPr/>
        </p:nvSpPr>
        <p:spPr>
          <a:xfrm>
            <a:off x="615524" y="3061325"/>
            <a:ext cx="1437899" cy="857400"/>
          </a:xfrm>
          <a:prstGeom prst="can">
            <a:avLst>
              <a:gd name="adj" fmla="val 25000"/>
            </a:avLst>
          </a:prstGeom>
          <a:solidFill>
            <a:schemeClr val="accent3"/>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chemeClr val="lt1"/>
                </a:solidFill>
              </a:rPr>
              <a:t>Group II</a:t>
            </a:r>
          </a:p>
        </p:txBody>
      </p:sp>
      <p:sp>
        <p:nvSpPr>
          <p:cNvPr id="195" name="Shape 195"/>
          <p:cNvSpPr/>
          <p:nvPr/>
        </p:nvSpPr>
        <p:spPr>
          <a:xfrm>
            <a:off x="615524" y="2290825"/>
            <a:ext cx="1437899" cy="857400"/>
          </a:xfrm>
          <a:prstGeom prst="can">
            <a:avLst>
              <a:gd name="adj" fmla="val 25000"/>
            </a:avLst>
          </a:prstGeom>
          <a:solidFill>
            <a:srgbClr val="CCCCCC"/>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chemeClr val="dk1"/>
                </a:solidFill>
              </a:rPr>
              <a:t>Group III</a:t>
            </a:r>
          </a:p>
        </p:txBody>
      </p:sp>
      <p:sp>
        <p:nvSpPr>
          <p:cNvPr id="196" name="Shape 196"/>
          <p:cNvSpPr/>
          <p:nvPr/>
        </p:nvSpPr>
        <p:spPr>
          <a:xfrm>
            <a:off x="615525" y="1528825"/>
            <a:ext cx="1437899" cy="857400"/>
          </a:xfrm>
          <a:prstGeom prst="can">
            <a:avLst>
              <a:gd name="adj" fmla="val 25000"/>
            </a:avLst>
          </a:prstGeom>
          <a:solidFill>
            <a:srgbClr val="D9D9D9"/>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t>Group IV</a:t>
            </a:r>
          </a:p>
        </p:txBody>
      </p:sp>
      <p:sp>
        <p:nvSpPr>
          <p:cNvPr id="197" name="Shape 197"/>
          <p:cNvSpPr/>
          <p:nvPr/>
        </p:nvSpPr>
        <p:spPr>
          <a:xfrm>
            <a:off x="2182400" y="1678975"/>
            <a:ext cx="246599" cy="2811600"/>
          </a:xfrm>
          <a:prstGeom prst="leftBrace">
            <a:avLst>
              <a:gd name="adj1" fmla="val 8333"/>
              <a:gd name="adj2" fmla="val 64691"/>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98" name="Shape 19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Within grouping sorting rules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2329775" y="1722825"/>
            <a:ext cx="6538199" cy="1292399"/>
          </a:xfrm>
          <a:prstGeom prst="rect">
            <a:avLst/>
          </a:prstGeom>
        </p:spPr>
        <p:txBody>
          <a:bodyPr lIns="91425" tIns="91425" rIns="91425" bIns="91425" anchor="b" anchorCtr="0">
            <a:noAutofit/>
          </a:bodyPr>
          <a:lstStyle/>
          <a:p>
            <a:pPr lvl="0" rtl="0">
              <a:spcBef>
                <a:spcPts val="0"/>
              </a:spcBef>
              <a:buNone/>
            </a:pPr>
            <a:r>
              <a:rPr lang="en" sz="1800"/>
              <a:t>As between or among teachers in grouping 2 with the same average performance evaluation rating and within each of groupings 3 and 4, the teacher or teachers with the shorter length of continuing service with the school district.</a:t>
            </a:r>
          </a:p>
        </p:txBody>
      </p:sp>
      <p:sp>
        <p:nvSpPr>
          <p:cNvPr id="204" name="Shape 204"/>
          <p:cNvSpPr/>
          <p:nvPr/>
        </p:nvSpPr>
        <p:spPr>
          <a:xfrm>
            <a:off x="634399" y="3831825"/>
            <a:ext cx="1437899" cy="857400"/>
          </a:xfrm>
          <a:prstGeom prst="can">
            <a:avLst>
              <a:gd name="adj" fmla="val 25000"/>
            </a:avLst>
          </a:prstGeom>
          <a:solidFill>
            <a:srgbClr val="000000">
              <a:alpha val="14900"/>
            </a:srgbClr>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chemeClr val="dk1"/>
                </a:solidFill>
              </a:rPr>
              <a:t>Group I</a:t>
            </a:r>
          </a:p>
        </p:txBody>
      </p:sp>
      <p:sp>
        <p:nvSpPr>
          <p:cNvPr id="205" name="Shape 205"/>
          <p:cNvSpPr/>
          <p:nvPr/>
        </p:nvSpPr>
        <p:spPr>
          <a:xfrm>
            <a:off x="615524" y="3061325"/>
            <a:ext cx="1437899" cy="857400"/>
          </a:xfrm>
          <a:prstGeom prst="can">
            <a:avLst>
              <a:gd name="adj" fmla="val 25000"/>
            </a:avLst>
          </a:prstGeom>
          <a:solidFill>
            <a:srgbClr val="D9D9D9"/>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t>Group II</a:t>
            </a:r>
          </a:p>
        </p:txBody>
      </p:sp>
      <p:sp>
        <p:nvSpPr>
          <p:cNvPr id="206" name="Shape 206"/>
          <p:cNvSpPr/>
          <p:nvPr/>
        </p:nvSpPr>
        <p:spPr>
          <a:xfrm>
            <a:off x="615524" y="2290825"/>
            <a:ext cx="1437899" cy="857400"/>
          </a:xfrm>
          <a:prstGeom prst="can">
            <a:avLst>
              <a:gd name="adj" fmla="val 25000"/>
            </a:avLst>
          </a:prstGeom>
          <a:solidFill>
            <a:schemeClr val="accent3"/>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chemeClr val="lt1"/>
                </a:solidFill>
              </a:rPr>
              <a:t>Group III</a:t>
            </a:r>
          </a:p>
        </p:txBody>
      </p:sp>
      <p:sp>
        <p:nvSpPr>
          <p:cNvPr id="207" name="Shape 207"/>
          <p:cNvSpPr/>
          <p:nvPr/>
        </p:nvSpPr>
        <p:spPr>
          <a:xfrm>
            <a:off x="615525" y="1528825"/>
            <a:ext cx="1437899" cy="857400"/>
          </a:xfrm>
          <a:prstGeom prst="can">
            <a:avLst>
              <a:gd name="adj" fmla="val 25000"/>
            </a:avLst>
          </a:prstGeom>
          <a:solidFill>
            <a:srgbClr val="D9D9D9"/>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t>Group IV</a:t>
            </a:r>
          </a:p>
        </p:txBody>
      </p:sp>
      <p:sp>
        <p:nvSpPr>
          <p:cNvPr id="208" name="Shape 208"/>
          <p:cNvSpPr/>
          <p:nvPr/>
        </p:nvSpPr>
        <p:spPr>
          <a:xfrm>
            <a:off x="2172000" y="1718950"/>
            <a:ext cx="257099" cy="1292399"/>
          </a:xfrm>
          <a:prstGeom prst="leftBrace">
            <a:avLst>
              <a:gd name="adj1" fmla="val 8333"/>
              <a:gd name="adj2" fmla="val 73719"/>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09" name="Shape 20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Within grouping sorting rules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2329775" y="1722825"/>
            <a:ext cx="6538199" cy="1292399"/>
          </a:xfrm>
          <a:prstGeom prst="rect">
            <a:avLst/>
          </a:prstGeom>
        </p:spPr>
        <p:txBody>
          <a:bodyPr lIns="91425" tIns="91425" rIns="91425" bIns="91425" anchor="b" anchorCtr="0">
            <a:noAutofit/>
          </a:bodyPr>
          <a:lstStyle/>
          <a:p>
            <a:pPr lvl="0" rtl="0">
              <a:spcBef>
                <a:spcPts val="0"/>
              </a:spcBef>
              <a:buNone/>
            </a:pPr>
            <a:r>
              <a:rPr lang="en" sz="1800"/>
              <a:t>As between or among teachers in grouping 2 with the same average performance evaluation rating and within each of groupings 3 and 4, the teacher or teachers with the shorter length of continuing service with the school district.</a:t>
            </a:r>
          </a:p>
        </p:txBody>
      </p:sp>
      <p:sp>
        <p:nvSpPr>
          <p:cNvPr id="215" name="Shape 215"/>
          <p:cNvSpPr/>
          <p:nvPr/>
        </p:nvSpPr>
        <p:spPr>
          <a:xfrm>
            <a:off x="634399" y="3831825"/>
            <a:ext cx="1437899" cy="857400"/>
          </a:xfrm>
          <a:prstGeom prst="can">
            <a:avLst>
              <a:gd name="adj" fmla="val 25000"/>
            </a:avLst>
          </a:prstGeom>
          <a:solidFill>
            <a:srgbClr val="000000">
              <a:alpha val="14900"/>
            </a:srgbClr>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chemeClr val="dk1"/>
                </a:solidFill>
              </a:rPr>
              <a:t>Group I</a:t>
            </a:r>
          </a:p>
        </p:txBody>
      </p:sp>
      <p:sp>
        <p:nvSpPr>
          <p:cNvPr id="216" name="Shape 216"/>
          <p:cNvSpPr/>
          <p:nvPr/>
        </p:nvSpPr>
        <p:spPr>
          <a:xfrm>
            <a:off x="615524" y="3061325"/>
            <a:ext cx="1437899" cy="857400"/>
          </a:xfrm>
          <a:prstGeom prst="can">
            <a:avLst>
              <a:gd name="adj" fmla="val 25000"/>
            </a:avLst>
          </a:prstGeom>
          <a:solidFill>
            <a:srgbClr val="D9D9D9"/>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t>Group II</a:t>
            </a:r>
          </a:p>
        </p:txBody>
      </p:sp>
      <p:sp>
        <p:nvSpPr>
          <p:cNvPr id="217" name="Shape 217"/>
          <p:cNvSpPr/>
          <p:nvPr/>
        </p:nvSpPr>
        <p:spPr>
          <a:xfrm>
            <a:off x="615524" y="2290825"/>
            <a:ext cx="1437899" cy="857400"/>
          </a:xfrm>
          <a:prstGeom prst="can">
            <a:avLst>
              <a:gd name="adj" fmla="val 25000"/>
            </a:avLst>
          </a:prstGeom>
          <a:solidFill>
            <a:srgbClr val="D9D9D9"/>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t>Group III</a:t>
            </a:r>
          </a:p>
        </p:txBody>
      </p:sp>
      <p:sp>
        <p:nvSpPr>
          <p:cNvPr id="218" name="Shape 218"/>
          <p:cNvSpPr/>
          <p:nvPr/>
        </p:nvSpPr>
        <p:spPr>
          <a:xfrm>
            <a:off x="615525" y="1528825"/>
            <a:ext cx="1437899" cy="857400"/>
          </a:xfrm>
          <a:prstGeom prst="can">
            <a:avLst>
              <a:gd name="adj" fmla="val 25000"/>
            </a:avLst>
          </a:prstGeom>
          <a:solidFill>
            <a:schemeClr val="accent3"/>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chemeClr val="lt1"/>
                </a:solidFill>
              </a:rPr>
              <a:t>Group IV</a:t>
            </a:r>
          </a:p>
        </p:txBody>
      </p:sp>
      <p:sp>
        <p:nvSpPr>
          <p:cNvPr id="219" name="Shape 219"/>
          <p:cNvSpPr/>
          <p:nvPr/>
        </p:nvSpPr>
        <p:spPr>
          <a:xfrm>
            <a:off x="2172000" y="1718950"/>
            <a:ext cx="257099" cy="1292399"/>
          </a:xfrm>
          <a:prstGeom prst="leftBrace">
            <a:avLst>
              <a:gd name="adj1" fmla="val 8333"/>
              <a:gd name="adj2" fmla="val 26289"/>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20" name="Shape 22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Within grouping sorting rules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Technical details within</a:t>
            </a:r>
          </a:p>
        </p:txBody>
      </p:sp>
      <p:sp>
        <p:nvSpPr>
          <p:cNvPr id="226" name="Shape 226"/>
          <p:cNvSpPr txBox="1">
            <a:spLocks noGrp="1"/>
          </p:cNvSpPr>
          <p:nvPr>
            <p:ph type="body" idx="1"/>
          </p:nvPr>
        </p:nvSpPr>
        <p:spPr>
          <a:xfrm>
            <a:off x="119975" y="1581150"/>
            <a:ext cx="6696599" cy="3419699"/>
          </a:xfrm>
          <a:prstGeom prst="rect">
            <a:avLst/>
          </a:prstGeom>
        </p:spPr>
        <p:txBody>
          <a:bodyPr lIns="91425" tIns="91425" rIns="91425" bIns="91425" anchor="ctr" anchorCtr="0">
            <a:noAutofit/>
          </a:bodyPr>
          <a:lstStyle/>
          <a:p>
            <a:pPr lvl="0" rtl="0">
              <a:lnSpc>
                <a:spcPct val="115000"/>
              </a:lnSpc>
              <a:spcBef>
                <a:spcPts val="0"/>
              </a:spcBef>
              <a:buClr>
                <a:schemeClr val="dk1"/>
              </a:buClr>
              <a:buSzPct val="157142"/>
              <a:buFont typeface="Arial"/>
              <a:buNone/>
            </a:pPr>
            <a:r>
              <a:rPr lang="en" sz="700"/>
              <a:t>For purposes of this subsection (b), subject to agreement on an alternative definition reached by the joint committee described in subsection (c) of this Section, a</a:t>
            </a:r>
            <a:r>
              <a:rPr lang="en" sz="800"/>
              <a:t> </a:t>
            </a:r>
            <a:r>
              <a:rPr lang="en" sz="1200"/>
              <a:t>teacher's performance evaluation rating means the overall performance evaluation rating resulting from an annual or biennial performance evaluation </a:t>
            </a:r>
            <a:r>
              <a:rPr lang="en" sz="700"/>
              <a:t>conducted pursuant to Article 24A of this Code by the school district or joint agreement determining the sequence of dismissal</a:t>
            </a:r>
            <a:r>
              <a:rPr lang="en" sz="800"/>
              <a:t>, </a:t>
            </a:r>
            <a:r>
              <a:rPr lang="en" sz="1200"/>
              <a:t>not including any performance evaluation conducted during or at the end of a remediation period. </a:t>
            </a:r>
            <a:r>
              <a:rPr lang="en" sz="700"/>
              <a:t>For performance evaluation ratings determined prior to September 1, 2012, any school district or joint agreement with a performance evaluation rating system that does not use either of the rating category systems specified in subsection (d) of Section 24A-5 of this Code for all teachers must establish a basis for assigning each teacher a rating that complies with subsection (d) of Section 24A-5 of this Code for all of the performance evaluation ratings that are to be used to determine the sequence of dismissal. A teacher's grouping and ranking on a sequence of honorable dismissal shall be deemed a part of the teacher's performance evaluation, and that information may be disclosed to the exclusive bargaining representative as part of a sequence of honorable dismissal list, notwithstanding any laws prohibiting disclosure of such information. </a:t>
            </a:r>
            <a:r>
              <a:rPr lang="en" sz="1200"/>
              <a:t>A performance evaluation rating may be used to determine the sequence of dismissal, notwithstanding the pendency of any grievance resolution or arbitration procedures relating to the performance evaluation. </a:t>
            </a:r>
            <a:r>
              <a:rPr lang="en" sz="700"/>
              <a:t>If a teacher has received at least one performance evaluation rating conducted by the school district or joint agreement determining the sequence of dismissal and</a:t>
            </a:r>
            <a:r>
              <a:rPr lang="en" sz="800"/>
              <a:t> </a:t>
            </a:r>
            <a:r>
              <a:rPr lang="en" sz="1200"/>
              <a:t>a subsequent performance evaluation is not conducted in any school year in which such evaluation is required to be conducted under Section 24A-5 of this Code, the teacher's performance evaluation rating for that school year for purposes of determining the sequence of dismissal is deemed Proficient</a:t>
            </a:r>
            <a:r>
              <a:rPr lang="en" sz="800"/>
              <a:t>. </a:t>
            </a:r>
            <a:r>
              <a:rPr lang="en" sz="700"/>
              <a:t>If a performance evaluation rating is nullified as the result of an arbitration, administrative agency, or court determination, then the school district or joint agreement is deemed to have conducted a performance evaluation for that school year, but the performance evaluation rating may not be used in determining the sequence of dismissal.</a:t>
            </a:r>
          </a:p>
        </p:txBody>
      </p:sp>
      <p:sp>
        <p:nvSpPr>
          <p:cNvPr id="227" name="Shape 227"/>
          <p:cNvSpPr txBox="1"/>
          <p:nvPr/>
        </p:nvSpPr>
        <p:spPr>
          <a:xfrm>
            <a:off x="175050" y="1113050"/>
            <a:ext cx="6519599" cy="390900"/>
          </a:xfrm>
          <a:prstGeom prst="rect">
            <a:avLst/>
          </a:prstGeom>
          <a:noFill/>
          <a:ln>
            <a:noFill/>
          </a:ln>
        </p:spPr>
        <p:txBody>
          <a:bodyPr lIns="91425" tIns="91425" rIns="91425" bIns="91425" anchor="t" anchorCtr="0">
            <a:noAutofit/>
          </a:bodyPr>
          <a:lstStyle/>
          <a:p>
            <a:pPr>
              <a:spcBef>
                <a:spcPts val="0"/>
              </a:spcBef>
              <a:buNone/>
            </a:pPr>
            <a:r>
              <a:rPr lang="en">
                <a:latin typeface="Syncopate"/>
                <a:ea typeface="Syncopate"/>
                <a:cs typeface="Syncopate"/>
                <a:sym typeface="Syncopate"/>
              </a:rPr>
              <a:t>From the Illinois School Code (105 ILCS 5/24-12)</a:t>
            </a:r>
          </a:p>
        </p:txBody>
      </p:sp>
      <p:sp>
        <p:nvSpPr>
          <p:cNvPr id="228" name="Shape 228"/>
          <p:cNvSpPr/>
          <p:nvPr/>
        </p:nvSpPr>
        <p:spPr>
          <a:xfrm>
            <a:off x="6873100" y="1646925"/>
            <a:ext cx="2195699" cy="924899"/>
          </a:xfrm>
          <a:prstGeom prst="wedgeRectCallout">
            <a:avLst>
              <a:gd name="adj1" fmla="val -57191"/>
              <a:gd name="adj2" fmla="val -2027"/>
            </a:avLst>
          </a:prstGeom>
          <a:solidFill>
            <a:srgbClr val="FFFF00"/>
          </a:solidFill>
          <a:ln>
            <a:noFill/>
          </a:ln>
        </p:spPr>
        <p:txBody>
          <a:bodyPr lIns="91425" tIns="91425" rIns="91425" bIns="91425" anchor="ctr" anchorCtr="0">
            <a:noAutofit/>
          </a:bodyPr>
          <a:lstStyle/>
          <a:p>
            <a:pPr>
              <a:spcBef>
                <a:spcPts val="0"/>
              </a:spcBef>
              <a:buNone/>
            </a:pPr>
            <a:r>
              <a:rPr lang="en" sz="1000"/>
              <a:t>While a Proficient of Excellent rating is required to successfully complete a Remediation plan, that rating is precluded from consideration in the generation of the the Grouping.</a:t>
            </a:r>
          </a:p>
        </p:txBody>
      </p:sp>
      <p:sp>
        <p:nvSpPr>
          <p:cNvPr id="229" name="Shape 229"/>
          <p:cNvSpPr/>
          <p:nvPr/>
        </p:nvSpPr>
        <p:spPr>
          <a:xfrm>
            <a:off x="6873100" y="2802150"/>
            <a:ext cx="2195699" cy="977699"/>
          </a:xfrm>
          <a:prstGeom prst="wedgeRectCallout">
            <a:avLst>
              <a:gd name="adj1" fmla="val -57877"/>
              <a:gd name="adj2" fmla="val 10282"/>
            </a:avLst>
          </a:prstGeom>
          <a:solidFill>
            <a:srgbClr val="FF9900"/>
          </a:solidFill>
          <a:ln>
            <a:noFill/>
          </a:ln>
        </p:spPr>
        <p:txBody>
          <a:bodyPr lIns="91425" tIns="91425" rIns="91425" bIns="91425" anchor="ctr" anchorCtr="0">
            <a:noAutofit/>
          </a:bodyPr>
          <a:lstStyle/>
          <a:p>
            <a:pPr lvl="0" rtl="0">
              <a:spcBef>
                <a:spcPts val="0"/>
              </a:spcBef>
              <a:buNone/>
            </a:pPr>
            <a:r>
              <a:rPr lang="en" sz="1000"/>
              <a:t>Even if a member has an ongoing appeal of a summative rating, informally or through any available grievance process, the district may use the rating in the creation of the Grouping list.</a:t>
            </a:r>
          </a:p>
        </p:txBody>
      </p:sp>
      <p:sp>
        <p:nvSpPr>
          <p:cNvPr id="230" name="Shape 230"/>
          <p:cNvSpPr/>
          <p:nvPr/>
        </p:nvSpPr>
        <p:spPr>
          <a:xfrm>
            <a:off x="6873100" y="4188625"/>
            <a:ext cx="2195699" cy="736199"/>
          </a:xfrm>
          <a:prstGeom prst="wedgeRectCallout">
            <a:avLst>
              <a:gd name="adj1" fmla="val -65069"/>
              <a:gd name="adj2" fmla="val -40808"/>
            </a:avLst>
          </a:prstGeom>
          <a:solidFill>
            <a:srgbClr val="00FF00"/>
          </a:solidFill>
          <a:ln>
            <a:noFill/>
          </a:ln>
        </p:spPr>
        <p:txBody>
          <a:bodyPr lIns="91425" tIns="91425" rIns="91425" bIns="91425" anchor="ctr" anchorCtr="0">
            <a:noAutofit/>
          </a:bodyPr>
          <a:lstStyle/>
          <a:p>
            <a:pPr lvl="0" rtl="0">
              <a:spcBef>
                <a:spcPts val="0"/>
              </a:spcBef>
              <a:buNone/>
            </a:pPr>
            <a:r>
              <a:rPr lang="en" sz="1000"/>
              <a:t>This is the language that creates the “default Proficient” rating for members.</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Recall Rights</a:t>
            </a:r>
          </a:p>
        </p:txBody>
      </p:sp>
      <p:sp>
        <p:nvSpPr>
          <p:cNvPr id="236" name="Shape 236"/>
          <p:cNvSpPr txBox="1">
            <a:spLocks noGrp="1"/>
          </p:cNvSpPr>
          <p:nvPr>
            <p:ph type="body" idx="1"/>
          </p:nvPr>
        </p:nvSpPr>
        <p:spPr>
          <a:xfrm>
            <a:off x="457200" y="1200150"/>
            <a:ext cx="6160200" cy="3725699"/>
          </a:xfrm>
          <a:prstGeom prst="rect">
            <a:avLst/>
          </a:prstGeom>
        </p:spPr>
        <p:txBody>
          <a:bodyPr lIns="91425" tIns="91425" rIns="91425" bIns="91425" anchor="t" anchorCtr="0">
            <a:noAutofit/>
          </a:bodyPr>
          <a:lstStyle/>
          <a:p>
            <a:pPr lvl="0">
              <a:spcBef>
                <a:spcPts val="0"/>
              </a:spcBef>
              <a:buNone/>
            </a:pPr>
            <a:r>
              <a:rPr lang="en" sz="700"/>
              <a:t>If the board or joint agreement has any vacancies for the following school term or within one calendar year from the beginning of the following school term,</a:t>
            </a:r>
            <a:r>
              <a:rPr lang="en" sz="1400"/>
              <a:t> </a:t>
            </a:r>
            <a:r>
              <a:rPr lang="en" sz="1800"/>
              <a:t>the positions thereby becoming available must be tendered to the teachers so removed or dismissed who were in groupings 3 or 4 of the sequence of dismissal and are qualified to hold the positions,</a:t>
            </a:r>
            <a:r>
              <a:rPr lang="en" sz="1400"/>
              <a:t> </a:t>
            </a:r>
            <a:r>
              <a:rPr lang="en" sz="700"/>
              <a:t>based upon legal qualifications and any other qualifications established in a district or joint agreement job description, on or before the May 10 prior to the date of the positions becoming available, provided that if the number of honorable dismissal notices based on economic necessity exceeds 15% of the number of full-time equivalent positions filled by certified employees (excluding principals and administrative personnel) during the preceding school year, then the recall period is for the following school term or within 2 calendar years from the beginning of the following school term. Among teachers eligible for recall pursuant to the preceding sentence, </a:t>
            </a:r>
            <a:r>
              <a:rPr lang="en" sz="1800"/>
              <a:t>the order of recall must be in inverse order of dismissal, unless an alternative order of recall is established in a collective bargaining agreement or contract between the board and a professional faculty members' organization. </a:t>
            </a:r>
          </a:p>
        </p:txBody>
      </p:sp>
      <p:sp>
        <p:nvSpPr>
          <p:cNvPr id="237" name="Shape 237"/>
          <p:cNvSpPr/>
          <p:nvPr/>
        </p:nvSpPr>
        <p:spPr>
          <a:xfrm>
            <a:off x="6873100" y="1428875"/>
            <a:ext cx="2195699" cy="924899"/>
          </a:xfrm>
          <a:prstGeom prst="wedgeRectCallout">
            <a:avLst>
              <a:gd name="adj1" fmla="val -62671"/>
              <a:gd name="adj2" fmla="val -1219"/>
            </a:avLst>
          </a:prstGeom>
          <a:solidFill>
            <a:srgbClr val="FFFF00"/>
          </a:solidFill>
          <a:ln>
            <a:noFill/>
          </a:ln>
        </p:spPr>
        <p:txBody>
          <a:bodyPr lIns="91425" tIns="91425" rIns="91425" bIns="91425" anchor="ctr" anchorCtr="0">
            <a:noAutofit/>
          </a:bodyPr>
          <a:lstStyle/>
          <a:p>
            <a:pPr lvl="0" rtl="0">
              <a:spcBef>
                <a:spcPts val="0"/>
              </a:spcBef>
              <a:buNone/>
            </a:pPr>
            <a:r>
              <a:rPr lang="en" sz="1000"/>
              <a:t>All members in grouping 3 or 4 who were subject to RIF have recall rights.</a:t>
            </a:r>
          </a:p>
        </p:txBody>
      </p:sp>
      <p:sp>
        <p:nvSpPr>
          <p:cNvPr id="238" name="Shape 238"/>
          <p:cNvSpPr/>
          <p:nvPr/>
        </p:nvSpPr>
        <p:spPr>
          <a:xfrm>
            <a:off x="6873100" y="3060675"/>
            <a:ext cx="2195699" cy="736199"/>
          </a:xfrm>
          <a:prstGeom prst="wedgeRectCallout">
            <a:avLst>
              <a:gd name="adj1" fmla="val -60959"/>
              <a:gd name="adj2" fmla="val 30691"/>
            </a:avLst>
          </a:prstGeom>
          <a:solidFill>
            <a:srgbClr val="00FF00"/>
          </a:solidFill>
          <a:ln>
            <a:noFill/>
          </a:ln>
        </p:spPr>
        <p:txBody>
          <a:bodyPr lIns="91425" tIns="91425" rIns="91425" bIns="91425" anchor="ctr" anchorCtr="0">
            <a:noAutofit/>
          </a:bodyPr>
          <a:lstStyle/>
          <a:p>
            <a:pPr lvl="0" rtl="0">
              <a:spcBef>
                <a:spcPts val="0"/>
              </a:spcBef>
              <a:buNone/>
            </a:pPr>
            <a:r>
              <a:rPr lang="en" sz="1000"/>
              <a:t>The Elgin Agreement does not provide for an alternative order of recall, therefore the list will not be updated prior to recall.</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Grouping - quick overview</a:t>
            </a:r>
          </a:p>
        </p:txBody>
      </p:sp>
      <p:graphicFrame>
        <p:nvGraphicFramePr>
          <p:cNvPr id="244" name="Shape 244"/>
          <p:cNvGraphicFramePr/>
          <p:nvPr/>
        </p:nvGraphicFramePr>
        <p:xfrm>
          <a:off x="215350" y="1241859"/>
          <a:ext cx="8676575" cy="3762545"/>
        </p:xfrm>
        <a:graphic>
          <a:graphicData uri="http://schemas.openxmlformats.org/drawingml/2006/table">
            <a:tbl>
              <a:tblPr>
                <a:noFill/>
                <a:tableStyleId>{20CC23D3-7852-4F80-929D-9F32258E4B54}</a:tableStyleId>
              </a:tblPr>
              <a:tblGrid>
                <a:gridCol w="965625"/>
                <a:gridCol w="3279700"/>
                <a:gridCol w="1784325"/>
                <a:gridCol w="2646925"/>
              </a:tblGrid>
              <a:tr h="470375">
                <a:tc>
                  <a:txBody>
                    <a:bodyPr/>
                    <a:lstStyle/>
                    <a:p>
                      <a:pPr algn="ctr">
                        <a:spcBef>
                          <a:spcPts val="0"/>
                        </a:spcBef>
                        <a:buNone/>
                      </a:pPr>
                      <a:r>
                        <a:rPr lang="en" sz="1100" b="1"/>
                        <a:t>Grouping</a:t>
                      </a:r>
                    </a:p>
                  </a:txBody>
                  <a:tcPr marL="91425" marR="91425" marT="91425" marB="91425" anchor="ctr"/>
                </a:tc>
                <a:tc>
                  <a:txBody>
                    <a:bodyPr/>
                    <a:lstStyle/>
                    <a:p>
                      <a:pPr algn="ctr">
                        <a:spcBef>
                          <a:spcPts val="0"/>
                        </a:spcBef>
                        <a:buNone/>
                      </a:pPr>
                      <a:r>
                        <a:rPr lang="en" sz="1100" b="1"/>
                        <a:t>Who can be in this group?</a:t>
                      </a:r>
                    </a:p>
                  </a:txBody>
                  <a:tcPr marL="91425" marR="91425" marT="91425" marB="91425" anchor="ctr"/>
                </a:tc>
                <a:tc>
                  <a:txBody>
                    <a:bodyPr/>
                    <a:lstStyle/>
                    <a:p>
                      <a:pPr algn="ctr">
                        <a:spcBef>
                          <a:spcPts val="0"/>
                        </a:spcBef>
                        <a:buNone/>
                      </a:pPr>
                      <a:r>
                        <a:rPr lang="en" sz="1100" b="1"/>
                        <a:t>Sort within the group</a:t>
                      </a:r>
                    </a:p>
                  </a:txBody>
                  <a:tcPr marL="91425" marR="91425" marT="91425" marB="91425" anchor="ctr"/>
                </a:tc>
                <a:tc>
                  <a:txBody>
                    <a:bodyPr/>
                    <a:lstStyle/>
                    <a:p>
                      <a:pPr algn="ctr">
                        <a:spcBef>
                          <a:spcPts val="0"/>
                        </a:spcBef>
                        <a:buNone/>
                      </a:pPr>
                      <a:r>
                        <a:rPr lang="en" sz="1100" b="1"/>
                        <a:t>Recall Rights if RIFd</a:t>
                      </a:r>
                    </a:p>
                  </a:txBody>
                  <a:tcPr marL="91425" marR="91425" marT="91425" marB="91425" anchor="ctr"/>
                </a:tc>
              </a:tr>
              <a:tr h="721550">
                <a:tc>
                  <a:txBody>
                    <a:bodyPr/>
                    <a:lstStyle/>
                    <a:p>
                      <a:pPr algn="ctr">
                        <a:spcBef>
                          <a:spcPts val="0"/>
                        </a:spcBef>
                        <a:buNone/>
                      </a:pPr>
                      <a:r>
                        <a:rPr lang="en" sz="1100"/>
                        <a:t>IV</a:t>
                      </a:r>
                    </a:p>
                  </a:txBody>
                  <a:tcPr marL="91425" marR="91425" marT="91425" marB="91425" anchor="ctr"/>
                </a:tc>
                <a:tc>
                  <a:txBody>
                    <a:bodyPr/>
                    <a:lstStyle/>
                    <a:p>
                      <a:pPr>
                        <a:spcBef>
                          <a:spcPts val="0"/>
                        </a:spcBef>
                        <a:buNone/>
                      </a:pPr>
                      <a:r>
                        <a:rPr lang="en" sz="1100"/>
                        <a:t>All members with at least 2 summative ratings</a:t>
                      </a:r>
                    </a:p>
                  </a:txBody>
                  <a:tcPr marL="91425" marR="91425" marT="91425" marB="91425" anchor="ctr"/>
                </a:tc>
                <a:tc>
                  <a:txBody>
                    <a:bodyPr/>
                    <a:lstStyle/>
                    <a:p>
                      <a:pPr>
                        <a:spcBef>
                          <a:spcPts val="0"/>
                        </a:spcBef>
                        <a:buNone/>
                      </a:pPr>
                      <a:r>
                        <a:rPr lang="en" sz="1100"/>
                        <a:t>Seniority</a:t>
                      </a:r>
                    </a:p>
                  </a:txBody>
                  <a:tcPr marL="91425" marR="91425" marT="91425" marB="91425" anchor="ctr"/>
                </a:tc>
                <a:tc>
                  <a:txBody>
                    <a:bodyPr/>
                    <a:lstStyle/>
                    <a:p>
                      <a:pPr>
                        <a:spcBef>
                          <a:spcPts val="0"/>
                        </a:spcBef>
                        <a:buNone/>
                      </a:pPr>
                      <a:r>
                        <a:rPr lang="en" sz="1100"/>
                        <a:t>Yes - All and in reverse order of dismissal</a:t>
                      </a:r>
                    </a:p>
                  </a:txBody>
                  <a:tcPr marL="91425" marR="91425" marT="91425" marB="91425" anchor="ctr"/>
                </a:tc>
              </a:tr>
              <a:tr h="863800">
                <a:tc>
                  <a:txBody>
                    <a:bodyPr/>
                    <a:lstStyle/>
                    <a:p>
                      <a:pPr algn="ctr">
                        <a:spcBef>
                          <a:spcPts val="0"/>
                        </a:spcBef>
                        <a:buNone/>
                      </a:pPr>
                      <a:r>
                        <a:rPr lang="en" sz="1100"/>
                        <a:t>III</a:t>
                      </a:r>
                    </a:p>
                  </a:txBody>
                  <a:tcPr marL="91425" marR="91425" marT="91425" marB="91425" anchor="ctr"/>
                </a:tc>
                <a:tc>
                  <a:txBody>
                    <a:bodyPr/>
                    <a:lstStyle/>
                    <a:p>
                      <a:pPr>
                        <a:spcBef>
                          <a:spcPts val="0"/>
                        </a:spcBef>
                        <a:buNone/>
                      </a:pPr>
                      <a:r>
                        <a:rPr lang="en" sz="1100"/>
                        <a:t>Available to any with at least 2 summative ratings; also represents the highest placement possible for those with only 1 summative rating</a:t>
                      </a:r>
                    </a:p>
                  </a:txBody>
                  <a:tcPr marL="91425" marR="91425" marT="91425" marB="91425" anchor="ctr"/>
                </a:tc>
                <a:tc>
                  <a:txBody>
                    <a:bodyPr/>
                    <a:lstStyle/>
                    <a:p>
                      <a:pPr>
                        <a:spcBef>
                          <a:spcPts val="0"/>
                        </a:spcBef>
                        <a:buNone/>
                      </a:pPr>
                      <a:r>
                        <a:rPr lang="en" sz="1100"/>
                        <a:t>Seniority</a:t>
                      </a:r>
                    </a:p>
                  </a:txBody>
                  <a:tcPr marL="91425" marR="91425" marT="91425" marB="91425" anchor="ctr"/>
                </a:tc>
                <a:tc>
                  <a:txBody>
                    <a:bodyPr/>
                    <a:lstStyle/>
                    <a:p>
                      <a:pPr>
                        <a:spcBef>
                          <a:spcPts val="0"/>
                        </a:spcBef>
                        <a:buNone/>
                      </a:pPr>
                      <a:r>
                        <a:rPr lang="en" sz="1100">
                          <a:solidFill>
                            <a:schemeClr val="dk1"/>
                          </a:solidFill>
                        </a:rPr>
                        <a:t>Yes - All and in reverse order of dismissal</a:t>
                      </a:r>
                    </a:p>
                  </a:txBody>
                  <a:tcPr marL="91425" marR="91425" marT="91425" marB="91425" anchor="ctr"/>
                </a:tc>
              </a:tr>
              <a:tr h="474925">
                <a:tc>
                  <a:txBody>
                    <a:bodyPr/>
                    <a:lstStyle/>
                    <a:p>
                      <a:pPr algn="ctr">
                        <a:spcBef>
                          <a:spcPts val="0"/>
                        </a:spcBef>
                        <a:buNone/>
                      </a:pPr>
                      <a:r>
                        <a:rPr lang="en" sz="1100"/>
                        <a:t>II</a:t>
                      </a:r>
                    </a:p>
                  </a:txBody>
                  <a:tcPr marL="91425" marR="91425" marT="91425" marB="91425" anchor="ctr"/>
                </a:tc>
                <a:tc>
                  <a:txBody>
                    <a:bodyPr/>
                    <a:lstStyle/>
                    <a:p>
                      <a:pPr>
                        <a:spcBef>
                          <a:spcPts val="0"/>
                        </a:spcBef>
                        <a:buNone/>
                      </a:pPr>
                      <a:r>
                        <a:rPr lang="en" sz="1100"/>
                        <a:t>Predominantly tenured teachers since most, if not all, pre-tenured who qualify are non-renewed </a:t>
                      </a:r>
                    </a:p>
                  </a:txBody>
                  <a:tcPr marL="91425" marR="91425" marT="91425" marB="91425" anchor="ctr"/>
                </a:tc>
                <a:tc>
                  <a:txBody>
                    <a:bodyPr/>
                    <a:lstStyle/>
                    <a:p>
                      <a:pPr>
                        <a:spcBef>
                          <a:spcPts val="0"/>
                        </a:spcBef>
                        <a:buNone/>
                      </a:pPr>
                      <a:r>
                        <a:rPr lang="en" sz="1100"/>
                        <a:t>Average of prior 2; seniority</a:t>
                      </a:r>
                    </a:p>
                  </a:txBody>
                  <a:tcPr marL="91425" marR="91425" marT="91425" marB="91425" anchor="ctr"/>
                </a:tc>
                <a:tc>
                  <a:txBody>
                    <a:bodyPr/>
                    <a:lstStyle/>
                    <a:p>
                      <a:pPr>
                        <a:spcBef>
                          <a:spcPts val="0"/>
                        </a:spcBef>
                        <a:buNone/>
                      </a:pPr>
                      <a:r>
                        <a:rPr lang="en" sz="1100"/>
                        <a:t>Limited - Only for those with a single summative rating, with a rating of Needs Improvement (NI); for those with two summative ratings to consider, only one rating of NI with the other being Proficient or Excellent. </a:t>
                      </a:r>
                    </a:p>
                  </a:txBody>
                  <a:tcPr marL="91425" marR="91425" marT="91425" marB="91425" anchor="ctr"/>
                </a:tc>
              </a:tr>
              <a:tr h="470375">
                <a:tc>
                  <a:txBody>
                    <a:bodyPr/>
                    <a:lstStyle/>
                    <a:p>
                      <a:pPr algn="ctr">
                        <a:spcBef>
                          <a:spcPts val="0"/>
                        </a:spcBef>
                        <a:buNone/>
                      </a:pPr>
                      <a:r>
                        <a:rPr lang="en" sz="1100"/>
                        <a:t>I</a:t>
                      </a:r>
                    </a:p>
                  </a:txBody>
                  <a:tcPr marL="91425" marR="91425" marT="91425" marB="91425" anchor="ctr"/>
                </a:tc>
                <a:tc>
                  <a:txBody>
                    <a:bodyPr/>
                    <a:lstStyle/>
                    <a:p>
                      <a:pPr>
                        <a:spcBef>
                          <a:spcPts val="0"/>
                        </a:spcBef>
                        <a:buNone/>
                      </a:pPr>
                      <a:r>
                        <a:rPr lang="en" sz="1100"/>
                        <a:t>Open only to 1st year teachers without any summative rating</a:t>
                      </a:r>
                    </a:p>
                  </a:txBody>
                  <a:tcPr marL="91425" marR="91425" marT="91425" marB="91425" anchor="ctr"/>
                </a:tc>
                <a:tc>
                  <a:txBody>
                    <a:bodyPr/>
                    <a:lstStyle/>
                    <a:p>
                      <a:pPr>
                        <a:spcBef>
                          <a:spcPts val="0"/>
                        </a:spcBef>
                        <a:buNone/>
                      </a:pPr>
                      <a:r>
                        <a:rPr lang="en" sz="1100"/>
                        <a:t>District determined</a:t>
                      </a:r>
                    </a:p>
                  </a:txBody>
                  <a:tcPr marL="91425" marR="91425" marT="91425" marB="91425" anchor="ctr"/>
                </a:tc>
                <a:tc>
                  <a:txBody>
                    <a:bodyPr/>
                    <a:lstStyle/>
                    <a:p>
                      <a:pPr>
                        <a:spcBef>
                          <a:spcPts val="0"/>
                        </a:spcBef>
                        <a:buNone/>
                      </a:pPr>
                      <a:r>
                        <a:rPr lang="en" sz="1100"/>
                        <a:t>None; but eligible for rehire</a:t>
                      </a:r>
                    </a:p>
                  </a:txBody>
                  <a:tcPr marL="91425" marR="91425" marT="91425" marB="91425" anchor="ctr"/>
                </a:tc>
              </a:tr>
            </a:tbl>
          </a:graphicData>
        </a:graphic>
      </p:graphicFrame>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140050" y="205975"/>
            <a:ext cx="8863800" cy="857400"/>
          </a:xfrm>
          <a:prstGeom prst="rect">
            <a:avLst/>
          </a:prstGeom>
        </p:spPr>
        <p:txBody>
          <a:bodyPr lIns="91425" tIns="91425" rIns="91425" bIns="91425" anchor="b" anchorCtr="0">
            <a:noAutofit/>
          </a:bodyPr>
          <a:lstStyle/>
          <a:p>
            <a:pPr>
              <a:spcBef>
                <a:spcPts val="0"/>
              </a:spcBef>
              <a:buNone/>
            </a:pPr>
            <a:r>
              <a:rPr lang="en"/>
              <a:t>Honorable Dismissal - </a:t>
            </a:r>
            <a:r>
              <a:rPr lang="en" sz="2400"/>
              <a:t>recommend to non-renew</a:t>
            </a:r>
          </a:p>
        </p:txBody>
      </p:sp>
      <p:sp>
        <p:nvSpPr>
          <p:cNvPr id="250" name="Shape 25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2400"/>
              <a:t>Nothing in this subsection (b) shall be construed as limiting the right of a school board or governing board of a joint agreement to dismiss a teacher not in contractual continued service in accordance with Section 24-11 of this Code.</a:t>
            </a:r>
          </a:p>
          <a:p>
            <a:pPr marL="457200" lvl="0" indent="-342900" rtl="0">
              <a:spcBef>
                <a:spcPts val="0"/>
              </a:spcBef>
              <a:buSzPct val="100000"/>
              <a:buChar char="➔"/>
            </a:pPr>
            <a:r>
              <a:rPr lang="en" sz="1800"/>
              <a:t>This means that pre-tenured teachers in good standing (Proficient or Excellent summative ratings) can be non-renewed (dismissed) without recall rights</a:t>
            </a:r>
          </a:p>
          <a:p>
            <a:pPr marL="457200" lvl="0" indent="-342900" rtl="0">
              <a:spcBef>
                <a:spcPts val="0"/>
              </a:spcBef>
              <a:buSzPct val="100000"/>
              <a:buChar char="➔"/>
            </a:pPr>
            <a:r>
              <a:rPr lang="en" sz="1800"/>
              <a:t>It should be noted that these individuals do NOT have recall rights but they may be rehired - </a:t>
            </a:r>
            <a:r>
              <a:rPr lang="en" sz="1800" i="1"/>
              <a:t>this also applies to members in Group 1 that receive a RIF notice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3000"/>
              <a:t>ETA/U46 Teacher Appraisal Plan (TAP)</a:t>
            </a:r>
          </a:p>
        </p:txBody>
      </p:sp>
      <p:sp>
        <p:nvSpPr>
          <p:cNvPr id="47" name="Shape 47"/>
          <p:cNvSpPr txBox="1">
            <a:spLocks noGrp="1"/>
          </p:cNvSpPr>
          <p:nvPr>
            <p:ph type="body" idx="1"/>
          </p:nvPr>
        </p:nvSpPr>
        <p:spPr>
          <a:xfrm>
            <a:off x="457200" y="1552375"/>
            <a:ext cx="8229600" cy="33735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a:t>During the Summative Conference both a TAP rating and an ISBE rating are determined.</a:t>
            </a:r>
          </a:p>
        </p:txBody>
      </p:sp>
      <p:sp>
        <p:nvSpPr>
          <p:cNvPr id="48" name="Shape 48"/>
          <p:cNvSpPr txBox="1"/>
          <p:nvPr/>
        </p:nvSpPr>
        <p:spPr>
          <a:xfrm>
            <a:off x="457200" y="832800"/>
            <a:ext cx="3737700" cy="286499"/>
          </a:xfrm>
          <a:prstGeom prst="rect">
            <a:avLst/>
          </a:prstGeom>
          <a:noFill/>
          <a:ln>
            <a:noFill/>
          </a:ln>
        </p:spPr>
        <p:txBody>
          <a:bodyPr lIns="91425" tIns="91425" rIns="91425" bIns="91425" anchor="ctr" anchorCtr="0">
            <a:noAutofit/>
          </a:bodyPr>
          <a:lstStyle/>
          <a:p>
            <a:pPr>
              <a:spcBef>
                <a:spcPts val="0"/>
              </a:spcBef>
              <a:buNone/>
            </a:pPr>
            <a:r>
              <a:rPr lang="en" sz="1200" b="1" i="1">
                <a:solidFill>
                  <a:srgbClr val="0000FF"/>
                </a:solidFill>
                <a:latin typeface="Syncopate"/>
                <a:ea typeface="Syncopate"/>
                <a:cs typeface="Syncopate"/>
                <a:sym typeface="Syncopate"/>
              </a:rPr>
              <a:t>Key background information</a:t>
            </a: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sz="3000"/>
              <a:t>ETA/U46 Teacher Appraisal Plan (TAP)</a:t>
            </a:r>
          </a:p>
        </p:txBody>
      </p:sp>
      <p:sp>
        <p:nvSpPr>
          <p:cNvPr id="54" name="Shape 54"/>
          <p:cNvSpPr txBox="1">
            <a:spLocks noGrp="1"/>
          </p:cNvSpPr>
          <p:nvPr>
            <p:ph type="body" idx="1"/>
          </p:nvPr>
        </p:nvSpPr>
        <p:spPr>
          <a:xfrm>
            <a:off x="457200" y="1200150"/>
            <a:ext cx="3994500" cy="3725699"/>
          </a:xfrm>
          <a:prstGeom prst="rect">
            <a:avLst/>
          </a:prstGeom>
        </p:spPr>
        <p:txBody>
          <a:bodyPr lIns="91425" tIns="91425" rIns="91425" bIns="91425" anchor="ctr" anchorCtr="0">
            <a:noAutofit/>
          </a:bodyPr>
          <a:lstStyle/>
          <a:p>
            <a:pPr lvl="0" rtl="0">
              <a:spcBef>
                <a:spcPts val="0"/>
              </a:spcBef>
              <a:buClr>
                <a:schemeClr val="dk1"/>
              </a:buClr>
              <a:buSzPct val="45833"/>
              <a:buFont typeface="Arial"/>
              <a:buNone/>
            </a:pPr>
            <a:r>
              <a:rPr lang="en" sz="2400"/>
              <a:t>The professional practice component of the TAP is based upon the work of Charlotte Danielson. </a:t>
            </a:r>
          </a:p>
          <a:p>
            <a:pPr lvl="0" rtl="0">
              <a:spcBef>
                <a:spcPts val="0"/>
              </a:spcBef>
              <a:buClr>
                <a:schemeClr val="dk1"/>
              </a:buClr>
              <a:buFont typeface="Arial"/>
              <a:buNone/>
            </a:pPr>
            <a:endParaRPr sz="2400"/>
          </a:p>
          <a:p>
            <a:pPr lvl="0" rtl="0">
              <a:spcBef>
                <a:spcPts val="0"/>
              </a:spcBef>
              <a:buClr>
                <a:schemeClr val="dk1"/>
              </a:buClr>
              <a:buSzPct val="45833"/>
              <a:buFont typeface="Arial"/>
              <a:buNone/>
            </a:pPr>
            <a:r>
              <a:rPr lang="en" sz="2400"/>
              <a:t>The four summative TAP ratings available are:</a:t>
            </a:r>
          </a:p>
        </p:txBody>
      </p:sp>
      <p:sp>
        <p:nvSpPr>
          <p:cNvPr id="55" name="Shape 55"/>
          <p:cNvSpPr txBox="1">
            <a:spLocks noGrp="1"/>
          </p:cNvSpPr>
          <p:nvPr>
            <p:ph type="body" idx="2"/>
          </p:nvPr>
        </p:nvSpPr>
        <p:spPr>
          <a:xfrm>
            <a:off x="4692273" y="1200150"/>
            <a:ext cx="3994500" cy="3725699"/>
          </a:xfrm>
          <a:prstGeom prst="rect">
            <a:avLst/>
          </a:prstGeom>
        </p:spPr>
        <p:txBody>
          <a:bodyPr lIns="91425" tIns="91425" rIns="91425" bIns="91425" anchor="b" anchorCtr="0">
            <a:noAutofit/>
          </a:bodyPr>
          <a:lstStyle/>
          <a:p>
            <a:pPr marL="457200" lvl="0" indent="-228600" rtl="0">
              <a:spcBef>
                <a:spcPts val="0"/>
              </a:spcBef>
              <a:buChar char="●"/>
            </a:pPr>
            <a:r>
              <a:rPr lang="en"/>
              <a:t>Unsatisfactory</a:t>
            </a:r>
          </a:p>
          <a:p>
            <a:pPr marL="457200" lvl="0" indent="-228600" rtl="0">
              <a:spcBef>
                <a:spcPts val="0"/>
              </a:spcBef>
              <a:buChar char="●"/>
            </a:pPr>
            <a:r>
              <a:rPr lang="en"/>
              <a:t>Basic</a:t>
            </a:r>
          </a:p>
          <a:p>
            <a:pPr marL="457200" lvl="0" indent="-228600" rtl="0">
              <a:spcBef>
                <a:spcPts val="0"/>
              </a:spcBef>
              <a:buChar char="●"/>
            </a:pPr>
            <a:r>
              <a:rPr lang="en"/>
              <a:t>Proficient</a:t>
            </a:r>
          </a:p>
          <a:p>
            <a:pPr marL="457200" lvl="0" indent="-228600">
              <a:spcBef>
                <a:spcPts val="0"/>
              </a:spcBef>
              <a:buChar char="●"/>
            </a:pPr>
            <a:r>
              <a:rPr lang="en"/>
              <a:t>Distinguished</a:t>
            </a:r>
          </a:p>
        </p:txBody>
      </p:sp>
      <p:sp>
        <p:nvSpPr>
          <p:cNvPr id="56" name="Shape 56"/>
          <p:cNvSpPr txBox="1"/>
          <p:nvPr/>
        </p:nvSpPr>
        <p:spPr>
          <a:xfrm>
            <a:off x="457200" y="836825"/>
            <a:ext cx="3737700" cy="286499"/>
          </a:xfrm>
          <a:prstGeom prst="rect">
            <a:avLst/>
          </a:prstGeom>
          <a:noFill/>
          <a:ln>
            <a:noFill/>
          </a:ln>
        </p:spPr>
        <p:txBody>
          <a:bodyPr lIns="91425" tIns="91425" rIns="91425" bIns="91425" anchor="ctr" anchorCtr="0">
            <a:noAutofit/>
          </a:bodyPr>
          <a:lstStyle/>
          <a:p>
            <a:pPr lvl="0" rtl="0">
              <a:spcBef>
                <a:spcPts val="0"/>
              </a:spcBef>
              <a:buNone/>
            </a:pPr>
            <a:r>
              <a:rPr lang="en" sz="1200" b="1" i="1">
                <a:solidFill>
                  <a:srgbClr val="0000FF"/>
                </a:solidFill>
                <a:latin typeface="Syncopate"/>
                <a:ea typeface="Syncopate"/>
                <a:cs typeface="Syncopate"/>
                <a:sym typeface="Syncopate"/>
              </a:rPr>
              <a:t>Key background information</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sz="3000"/>
              <a:t>ETA/U46 Teacher Appraisal Plan (TAP)</a:t>
            </a:r>
          </a:p>
        </p:txBody>
      </p:sp>
      <p:sp>
        <p:nvSpPr>
          <p:cNvPr id="62" name="Shape 62"/>
          <p:cNvSpPr txBox="1">
            <a:spLocks noGrp="1"/>
          </p:cNvSpPr>
          <p:nvPr>
            <p:ph type="body" idx="1"/>
          </p:nvPr>
        </p:nvSpPr>
        <p:spPr>
          <a:xfrm>
            <a:off x="457200" y="1200150"/>
            <a:ext cx="3994500" cy="3725699"/>
          </a:xfrm>
          <a:prstGeom prst="rect">
            <a:avLst/>
          </a:prstGeom>
        </p:spPr>
        <p:txBody>
          <a:bodyPr lIns="91425" tIns="91425" rIns="91425" bIns="91425" anchor="ctr" anchorCtr="0">
            <a:noAutofit/>
          </a:bodyPr>
          <a:lstStyle/>
          <a:p>
            <a:pPr lvl="0" rtl="0">
              <a:spcBef>
                <a:spcPts val="0"/>
              </a:spcBef>
              <a:buClr>
                <a:schemeClr val="dk1"/>
              </a:buClr>
              <a:buSzPct val="45833"/>
              <a:buFont typeface="Arial"/>
              <a:buNone/>
            </a:pPr>
            <a:r>
              <a:rPr lang="en" sz="2400"/>
              <a:t>During the summative conference both a TAP rating and an ISBE rating are determined.</a:t>
            </a:r>
          </a:p>
          <a:p>
            <a:pPr lvl="0" rtl="0">
              <a:spcBef>
                <a:spcPts val="0"/>
              </a:spcBef>
              <a:buClr>
                <a:schemeClr val="dk1"/>
              </a:buClr>
              <a:buFont typeface="Arial"/>
              <a:buNone/>
            </a:pPr>
            <a:endParaRPr sz="2400"/>
          </a:p>
          <a:p>
            <a:pPr lvl="0" rtl="0">
              <a:spcBef>
                <a:spcPts val="0"/>
              </a:spcBef>
              <a:buClr>
                <a:schemeClr val="dk1"/>
              </a:buClr>
              <a:buSzPct val="45833"/>
              <a:buFont typeface="Arial"/>
              <a:buNone/>
            </a:pPr>
            <a:r>
              <a:rPr lang="en" sz="2400"/>
              <a:t>The available ISBE ratings, by Illinois School Code, are:</a:t>
            </a:r>
          </a:p>
          <a:p>
            <a:pPr lvl="0" rtl="0">
              <a:spcBef>
                <a:spcPts val="0"/>
              </a:spcBef>
              <a:buClr>
                <a:schemeClr val="dk1"/>
              </a:buClr>
              <a:buFont typeface="Arial"/>
              <a:buNone/>
            </a:pPr>
            <a:endParaRPr sz="2400"/>
          </a:p>
        </p:txBody>
      </p:sp>
      <p:sp>
        <p:nvSpPr>
          <p:cNvPr id="63" name="Shape 63"/>
          <p:cNvSpPr txBox="1">
            <a:spLocks noGrp="1"/>
          </p:cNvSpPr>
          <p:nvPr>
            <p:ph type="body" idx="2"/>
          </p:nvPr>
        </p:nvSpPr>
        <p:spPr>
          <a:xfrm>
            <a:off x="4692275" y="1200150"/>
            <a:ext cx="4165199" cy="3725699"/>
          </a:xfrm>
          <a:prstGeom prst="rect">
            <a:avLst/>
          </a:prstGeom>
        </p:spPr>
        <p:txBody>
          <a:bodyPr lIns="91425" tIns="91425" rIns="91425" bIns="91425" anchor="b" anchorCtr="0">
            <a:noAutofit/>
          </a:bodyPr>
          <a:lstStyle/>
          <a:p>
            <a:pPr marL="457200" lvl="0" indent="-228600" rtl="0">
              <a:spcBef>
                <a:spcPts val="0"/>
              </a:spcBef>
            </a:pPr>
            <a:r>
              <a:rPr lang="en"/>
              <a:t>Unsatisfactory</a:t>
            </a:r>
          </a:p>
          <a:p>
            <a:pPr marL="457200" lvl="0" indent="-228600" rtl="0">
              <a:spcBef>
                <a:spcPts val="0"/>
              </a:spcBef>
            </a:pPr>
            <a:r>
              <a:rPr lang="en"/>
              <a:t>Needs Improvement</a:t>
            </a:r>
          </a:p>
          <a:p>
            <a:pPr marL="457200" lvl="0" indent="-228600" rtl="0">
              <a:spcBef>
                <a:spcPts val="0"/>
              </a:spcBef>
            </a:pPr>
            <a:r>
              <a:rPr lang="en"/>
              <a:t>Proficient</a:t>
            </a:r>
          </a:p>
          <a:p>
            <a:pPr marL="457200" lvl="0" indent="-228600" rtl="0">
              <a:spcBef>
                <a:spcPts val="0"/>
              </a:spcBef>
            </a:pPr>
            <a:r>
              <a:rPr lang="en"/>
              <a:t>Excellent</a:t>
            </a:r>
          </a:p>
        </p:txBody>
      </p:sp>
      <p:sp>
        <p:nvSpPr>
          <p:cNvPr id="64" name="Shape 64"/>
          <p:cNvSpPr txBox="1"/>
          <p:nvPr/>
        </p:nvSpPr>
        <p:spPr>
          <a:xfrm>
            <a:off x="457200" y="836825"/>
            <a:ext cx="3737700" cy="286499"/>
          </a:xfrm>
          <a:prstGeom prst="rect">
            <a:avLst/>
          </a:prstGeom>
          <a:noFill/>
          <a:ln>
            <a:noFill/>
          </a:ln>
        </p:spPr>
        <p:txBody>
          <a:bodyPr lIns="91425" tIns="91425" rIns="91425" bIns="91425" anchor="ctr" anchorCtr="0">
            <a:noAutofit/>
          </a:bodyPr>
          <a:lstStyle/>
          <a:p>
            <a:pPr lvl="0" rtl="0">
              <a:spcBef>
                <a:spcPts val="0"/>
              </a:spcBef>
              <a:buNone/>
            </a:pPr>
            <a:r>
              <a:rPr lang="en" sz="1200" b="1" i="1">
                <a:solidFill>
                  <a:srgbClr val="0000FF"/>
                </a:solidFill>
                <a:latin typeface="Syncopate"/>
                <a:ea typeface="Syncopate"/>
                <a:cs typeface="Syncopate"/>
                <a:sym typeface="Syncopate"/>
              </a:rPr>
              <a:t>Key background information</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69" name="Shape 69"/>
          <p:cNvPicPr preferRelativeResize="0"/>
          <p:nvPr/>
        </p:nvPicPr>
        <p:blipFill>
          <a:blip r:embed="rId3">
            <a:alphaModFix amt="17000"/>
          </a:blip>
          <a:stretch>
            <a:fillRect/>
          </a:stretch>
        </p:blipFill>
        <p:spPr>
          <a:xfrm>
            <a:off x="205150" y="1711675"/>
            <a:ext cx="8564674" cy="3257825"/>
          </a:xfrm>
          <a:prstGeom prst="rect">
            <a:avLst/>
          </a:prstGeom>
          <a:noFill/>
          <a:ln>
            <a:noFill/>
          </a:ln>
        </p:spPr>
      </p:pic>
      <p:sp>
        <p:nvSpPr>
          <p:cNvPr id="70" name="Shape 70"/>
          <p:cNvSpPr txBox="1">
            <a:spLocks noGrp="1"/>
          </p:cNvSpPr>
          <p:nvPr>
            <p:ph type="body" idx="1"/>
          </p:nvPr>
        </p:nvSpPr>
        <p:spPr>
          <a:xfrm>
            <a:off x="457200" y="1469225"/>
            <a:ext cx="8229600" cy="3608999"/>
          </a:xfrm>
          <a:prstGeom prst="rect">
            <a:avLst/>
          </a:prstGeom>
        </p:spPr>
        <p:txBody>
          <a:bodyPr lIns="91425" tIns="91425" rIns="91425" bIns="91425" anchor="t" anchorCtr="0">
            <a:noAutofit/>
          </a:bodyPr>
          <a:lstStyle/>
          <a:p>
            <a:pPr algn="ctr" rtl="0">
              <a:spcBef>
                <a:spcPts val="0"/>
              </a:spcBef>
              <a:buNone/>
            </a:pPr>
            <a:r>
              <a:rPr lang="en"/>
              <a:t>It’s important to note that the correspondence between the TAP and ISBE ratings are not one to one and is modeled and explained through the “TAP Wheel”.</a:t>
            </a:r>
          </a:p>
          <a:p>
            <a:pPr algn="ctr" rtl="0">
              <a:spcBef>
                <a:spcPts val="0"/>
              </a:spcBef>
              <a:buNone/>
            </a:pPr>
            <a:r>
              <a:rPr lang="en" sz="1000"/>
              <a:t> </a:t>
            </a:r>
          </a:p>
          <a:p>
            <a:pPr algn="ctr">
              <a:spcBef>
                <a:spcPts val="0"/>
              </a:spcBef>
              <a:buNone/>
            </a:pPr>
            <a:r>
              <a:rPr lang="en" i="1"/>
              <a:t>That explanation can be found on the Transfer Reassignment Tools </a:t>
            </a:r>
            <a:r>
              <a:rPr lang="en" i="1" u="sng">
                <a:solidFill>
                  <a:schemeClr val="hlink"/>
                </a:solidFill>
                <a:hlinkClick r:id="rId4"/>
              </a:rPr>
              <a:t>page</a:t>
            </a:r>
            <a:r>
              <a:rPr lang="en" i="1"/>
              <a:t> of the ETA website.</a:t>
            </a:r>
          </a:p>
        </p:txBody>
      </p:sp>
      <p:sp>
        <p:nvSpPr>
          <p:cNvPr id="71" name="Shape 71"/>
          <p:cNvSpPr txBox="1">
            <a:spLocks noGrp="1"/>
          </p:cNvSpPr>
          <p:nvPr>
            <p:ph type="title"/>
          </p:nvPr>
        </p:nvSpPr>
        <p:spPr>
          <a:xfrm>
            <a:off x="457200" y="129778"/>
            <a:ext cx="8229600" cy="857400"/>
          </a:xfrm>
          <a:prstGeom prst="rect">
            <a:avLst/>
          </a:prstGeom>
        </p:spPr>
        <p:txBody>
          <a:bodyPr lIns="91425" tIns="91425" rIns="91425" bIns="91425" anchor="b" anchorCtr="0">
            <a:noAutofit/>
          </a:bodyPr>
          <a:lstStyle/>
          <a:p>
            <a:pPr>
              <a:spcBef>
                <a:spcPts val="0"/>
              </a:spcBef>
              <a:buNone/>
            </a:pPr>
            <a:r>
              <a:rPr lang="en"/>
              <a:t>Relationship between TAP and ISBE</a:t>
            </a:r>
          </a:p>
        </p:txBody>
      </p:sp>
      <p:sp>
        <p:nvSpPr>
          <p:cNvPr id="72" name="Shape 72"/>
          <p:cNvSpPr txBox="1"/>
          <p:nvPr/>
        </p:nvSpPr>
        <p:spPr>
          <a:xfrm>
            <a:off x="457200" y="836825"/>
            <a:ext cx="3737700" cy="286499"/>
          </a:xfrm>
          <a:prstGeom prst="rect">
            <a:avLst/>
          </a:prstGeom>
          <a:noFill/>
          <a:ln>
            <a:noFill/>
          </a:ln>
        </p:spPr>
        <p:txBody>
          <a:bodyPr lIns="91425" tIns="91425" rIns="91425" bIns="91425" anchor="ctr" anchorCtr="0">
            <a:noAutofit/>
          </a:bodyPr>
          <a:lstStyle/>
          <a:p>
            <a:pPr lvl="0" rtl="0">
              <a:spcBef>
                <a:spcPts val="0"/>
              </a:spcBef>
              <a:buNone/>
            </a:pPr>
            <a:r>
              <a:rPr lang="en" sz="1200" b="1" i="1">
                <a:solidFill>
                  <a:srgbClr val="0000FF"/>
                </a:solidFill>
                <a:latin typeface="Syncopate"/>
                <a:ea typeface="Syncopate"/>
                <a:cs typeface="Syncopate"/>
                <a:sym typeface="Syncopate"/>
              </a:rPr>
              <a:t>Key background information</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Statutory Groupings</a:t>
            </a:r>
          </a:p>
        </p:txBody>
      </p:sp>
      <p:sp>
        <p:nvSpPr>
          <p:cNvPr id="78" name="Shape 78"/>
          <p:cNvSpPr/>
          <p:nvPr/>
        </p:nvSpPr>
        <p:spPr>
          <a:xfrm>
            <a:off x="615525" y="2595625"/>
            <a:ext cx="1857000" cy="1107300"/>
          </a:xfrm>
          <a:prstGeom prst="can">
            <a:avLst>
              <a:gd name="adj" fmla="val 25000"/>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 sz="2400"/>
              <a:t>Group I</a:t>
            </a:r>
          </a:p>
        </p:txBody>
      </p:sp>
      <p:sp>
        <p:nvSpPr>
          <p:cNvPr id="79" name="Shape 79"/>
          <p:cNvSpPr/>
          <p:nvPr/>
        </p:nvSpPr>
        <p:spPr>
          <a:xfrm>
            <a:off x="2596725" y="2595625"/>
            <a:ext cx="1857000" cy="1107300"/>
          </a:xfrm>
          <a:prstGeom prst="can">
            <a:avLst>
              <a:gd name="adj" fmla="val 25000"/>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chemeClr val="dk1"/>
                </a:solidFill>
              </a:rPr>
              <a:t>Group II</a:t>
            </a:r>
          </a:p>
        </p:txBody>
      </p:sp>
      <p:sp>
        <p:nvSpPr>
          <p:cNvPr id="80" name="Shape 80"/>
          <p:cNvSpPr/>
          <p:nvPr/>
        </p:nvSpPr>
        <p:spPr>
          <a:xfrm>
            <a:off x="6559125" y="2595625"/>
            <a:ext cx="1857000" cy="1107300"/>
          </a:xfrm>
          <a:prstGeom prst="can">
            <a:avLst>
              <a:gd name="adj" fmla="val 25000"/>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chemeClr val="dk1"/>
                </a:solidFill>
              </a:rPr>
              <a:t>Group IV</a:t>
            </a:r>
          </a:p>
        </p:txBody>
      </p:sp>
      <p:sp>
        <p:nvSpPr>
          <p:cNvPr id="81" name="Shape 81"/>
          <p:cNvSpPr/>
          <p:nvPr/>
        </p:nvSpPr>
        <p:spPr>
          <a:xfrm>
            <a:off x="4577925" y="2595625"/>
            <a:ext cx="1857000" cy="1107300"/>
          </a:xfrm>
          <a:prstGeom prst="can">
            <a:avLst>
              <a:gd name="adj" fmla="val 25000"/>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chemeClr val="dk1"/>
                </a:solidFill>
              </a:rPr>
              <a:t>Group III</a:t>
            </a:r>
          </a:p>
        </p:txBody>
      </p:sp>
      <p:sp>
        <p:nvSpPr>
          <p:cNvPr id="82" name="Shape 82"/>
          <p:cNvSpPr txBox="1"/>
          <p:nvPr/>
        </p:nvSpPr>
        <p:spPr>
          <a:xfrm>
            <a:off x="604175" y="4217400"/>
            <a:ext cx="8030400" cy="746099"/>
          </a:xfrm>
          <a:prstGeom prst="rect">
            <a:avLst/>
          </a:prstGeom>
          <a:noFill/>
          <a:ln>
            <a:noFill/>
          </a:ln>
        </p:spPr>
        <p:txBody>
          <a:bodyPr lIns="91425" tIns="91425" rIns="91425" bIns="91425" anchor="t" anchorCtr="0">
            <a:noAutofit/>
          </a:bodyPr>
          <a:lstStyle/>
          <a:p>
            <a:pPr marL="457200" lvl="0" indent="-342900" rtl="0">
              <a:spcBef>
                <a:spcPts val="0"/>
              </a:spcBef>
              <a:buSzPct val="100000"/>
              <a:buChar char="➔"/>
            </a:pPr>
            <a:r>
              <a:rPr lang="en" sz="1800"/>
              <a:t>There are very specific factors that determine the member’s grouping. </a:t>
            </a:r>
          </a:p>
          <a:p>
            <a:pPr marL="457200" lvl="0" indent="-342900">
              <a:spcBef>
                <a:spcPts val="0"/>
              </a:spcBef>
              <a:buSzPct val="100000"/>
              <a:buChar char="➔"/>
            </a:pPr>
            <a:r>
              <a:rPr lang="en" sz="1800"/>
              <a:t>Each group has a specific set of rights as they pertain to recall.</a:t>
            </a:r>
          </a:p>
        </p:txBody>
      </p:sp>
      <p:sp>
        <p:nvSpPr>
          <p:cNvPr id="83" name="Shape 83"/>
          <p:cNvSpPr txBox="1"/>
          <p:nvPr/>
        </p:nvSpPr>
        <p:spPr>
          <a:xfrm>
            <a:off x="533400" y="1211125"/>
            <a:ext cx="8360999" cy="1255500"/>
          </a:xfrm>
          <a:prstGeom prst="rect">
            <a:avLst/>
          </a:prstGeom>
          <a:noFill/>
          <a:ln>
            <a:noFill/>
          </a:ln>
        </p:spPr>
        <p:txBody>
          <a:bodyPr lIns="91425" tIns="91425" rIns="91425" bIns="91425" anchor="ctr" anchorCtr="0">
            <a:noAutofit/>
          </a:bodyPr>
          <a:lstStyle/>
          <a:p>
            <a:pPr lvl="0" rtl="0">
              <a:spcBef>
                <a:spcPts val="0"/>
              </a:spcBef>
              <a:buNone/>
            </a:pPr>
            <a:r>
              <a:rPr lang="en" sz="3000">
                <a:solidFill>
                  <a:schemeClr val="dk1"/>
                </a:solidFill>
              </a:rPr>
              <a:t>School code requires that teachers are grouped annually based upon their summative rating(s). </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Who is in Group 1?</a:t>
            </a:r>
          </a:p>
        </p:txBody>
      </p:sp>
      <p:sp>
        <p:nvSpPr>
          <p:cNvPr id="89" name="Shape 89"/>
          <p:cNvSpPr txBox="1">
            <a:spLocks noGrp="1"/>
          </p:cNvSpPr>
          <p:nvPr>
            <p:ph type="body" idx="1"/>
          </p:nvPr>
        </p:nvSpPr>
        <p:spPr>
          <a:xfrm>
            <a:off x="2323100" y="1354175"/>
            <a:ext cx="6558000" cy="2811600"/>
          </a:xfrm>
          <a:prstGeom prst="rect">
            <a:avLst/>
          </a:prstGeom>
        </p:spPr>
        <p:txBody>
          <a:bodyPr lIns="91425" tIns="91425" rIns="91425" bIns="91425" anchor="b" anchorCtr="0">
            <a:noAutofit/>
          </a:bodyPr>
          <a:lstStyle/>
          <a:p>
            <a:pPr lvl="0" rtl="0">
              <a:spcBef>
                <a:spcPts val="0"/>
              </a:spcBef>
              <a:buNone/>
            </a:pPr>
            <a:r>
              <a:rPr lang="en" sz="2400" dirty="0"/>
              <a:t>Grouping 1 shall consist of each teacher who is not in contractual continued service and who</a:t>
            </a:r>
          </a:p>
          <a:p>
            <a:pPr marL="914400" lvl="0" indent="-381000" rtl="0">
              <a:spcBef>
                <a:spcPts val="0"/>
              </a:spcBef>
              <a:buSzPct val="100000"/>
              <a:buAutoNum type="arabicParenR"/>
            </a:pPr>
            <a:r>
              <a:rPr lang="en" sz="2400" dirty="0"/>
              <a:t>has not received a performance evaluation rating, </a:t>
            </a:r>
          </a:p>
          <a:p>
            <a:pPr marL="914400" lvl="0" indent="-381000" rtl="0">
              <a:spcBef>
                <a:spcPts val="0"/>
              </a:spcBef>
              <a:buSzPct val="100000"/>
              <a:buAutoNum type="arabicParenR"/>
            </a:pPr>
            <a:r>
              <a:rPr lang="en" sz="2400" dirty="0"/>
              <a:t>is employed for one school term or less to replace a teacher on leave, or </a:t>
            </a:r>
          </a:p>
          <a:p>
            <a:pPr marL="914400" lvl="0" indent="-381000" rtl="0">
              <a:spcBef>
                <a:spcPts val="0"/>
              </a:spcBef>
              <a:buSzPct val="100000"/>
              <a:buAutoNum type="arabicParenR"/>
            </a:pPr>
            <a:r>
              <a:rPr lang="en" sz="2400" dirty="0"/>
              <a:t>is employed on a part-time basis.</a:t>
            </a:r>
          </a:p>
        </p:txBody>
      </p:sp>
      <p:sp>
        <p:nvSpPr>
          <p:cNvPr id="90" name="Shape 90"/>
          <p:cNvSpPr/>
          <p:nvPr/>
        </p:nvSpPr>
        <p:spPr>
          <a:xfrm>
            <a:off x="634399" y="3527025"/>
            <a:ext cx="1437899" cy="857400"/>
          </a:xfrm>
          <a:prstGeom prst="can">
            <a:avLst>
              <a:gd name="adj" fmla="val 25000"/>
            </a:avLst>
          </a:prstGeom>
          <a:solidFill>
            <a:schemeClr val="accent3"/>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chemeClr val="lt1"/>
                </a:solidFill>
              </a:rPr>
              <a:t>Group I</a:t>
            </a:r>
          </a:p>
        </p:txBody>
      </p:sp>
      <p:sp>
        <p:nvSpPr>
          <p:cNvPr id="91" name="Shape 91"/>
          <p:cNvSpPr/>
          <p:nvPr/>
        </p:nvSpPr>
        <p:spPr>
          <a:xfrm>
            <a:off x="615524" y="2756525"/>
            <a:ext cx="1437899" cy="857400"/>
          </a:xfrm>
          <a:prstGeom prst="can">
            <a:avLst>
              <a:gd name="adj" fmla="val 25000"/>
            </a:avLst>
          </a:prstGeom>
          <a:solidFill>
            <a:srgbClr val="CCCCCC"/>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chemeClr val="dk1"/>
                </a:solidFill>
              </a:rPr>
              <a:t>Group II</a:t>
            </a:r>
          </a:p>
        </p:txBody>
      </p:sp>
      <p:sp>
        <p:nvSpPr>
          <p:cNvPr id="92" name="Shape 92"/>
          <p:cNvSpPr/>
          <p:nvPr/>
        </p:nvSpPr>
        <p:spPr>
          <a:xfrm>
            <a:off x="615524" y="1986025"/>
            <a:ext cx="1437899" cy="857400"/>
          </a:xfrm>
          <a:prstGeom prst="can">
            <a:avLst>
              <a:gd name="adj" fmla="val 25000"/>
            </a:avLst>
          </a:prstGeom>
          <a:solidFill>
            <a:srgbClr val="CCCCCC"/>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chemeClr val="dk1"/>
                </a:solidFill>
              </a:rPr>
              <a:t>Group III</a:t>
            </a:r>
          </a:p>
        </p:txBody>
      </p:sp>
      <p:sp>
        <p:nvSpPr>
          <p:cNvPr id="93" name="Shape 93"/>
          <p:cNvSpPr/>
          <p:nvPr/>
        </p:nvSpPr>
        <p:spPr>
          <a:xfrm>
            <a:off x="615525" y="1224025"/>
            <a:ext cx="1437899" cy="857400"/>
          </a:xfrm>
          <a:prstGeom prst="can">
            <a:avLst>
              <a:gd name="adj" fmla="val 25000"/>
            </a:avLst>
          </a:prstGeom>
          <a:solidFill>
            <a:srgbClr val="D9D9D9"/>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t>Group IV</a:t>
            </a:r>
          </a:p>
        </p:txBody>
      </p:sp>
      <p:sp>
        <p:nvSpPr>
          <p:cNvPr id="94" name="Shape 94"/>
          <p:cNvSpPr/>
          <p:nvPr/>
        </p:nvSpPr>
        <p:spPr>
          <a:xfrm>
            <a:off x="2182400" y="1434125"/>
            <a:ext cx="246599" cy="2711700"/>
          </a:xfrm>
          <a:prstGeom prst="leftBrace">
            <a:avLst>
              <a:gd name="adj1" fmla="val 8333"/>
              <a:gd name="adj2" fmla="val 91507"/>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6" name="Shape 96"/>
          <p:cNvSpPr txBox="1"/>
          <p:nvPr/>
        </p:nvSpPr>
        <p:spPr>
          <a:xfrm>
            <a:off x="45175" y="4516575"/>
            <a:ext cx="2580599" cy="454500"/>
          </a:xfrm>
          <a:prstGeom prst="rect">
            <a:avLst/>
          </a:prstGeom>
          <a:noFill/>
          <a:ln>
            <a:noFill/>
          </a:ln>
        </p:spPr>
        <p:txBody>
          <a:bodyPr lIns="91425" tIns="91425" rIns="91425" bIns="91425" anchor="ctr" anchorCtr="0">
            <a:noAutofit/>
          </a:bodyPr>
          <a:lstStyle/>
          <a:p>
            <a:pPr algn="r">
              <a:spcBef>
                <a:spcPts val="0"/>
              </a:spcBef>
              <a:buNone/>
            </a:pPr>
            <a:r>
              <a:rPr lang="en" sz="1200" i="1" dirty="0"/>
              <a:t>ISBE Summative Rating in System</a:t>
            </a:r>
          </a:p>
        </p:txBody>
      </p:sp>
      <p:sp>
        <p:nvSpPr>
          <p:cNvPr id="97" name="Shape 97"/>
          <p:cNvSpPr/>
          <p:nvPr/>
        </p:nvSpPr>
        <p:spPr>
          <a:xfrm rot="-5400000">
            <a:off x="2744277" y="4494250"/>
            <a:ext cx="696599" cy="477599"/>
          </a:xfrm>
          <a:prstGeom prst="roundRect">
            <a:avLst>
              <a:gd name="adj" fmla="val 16667"/>
            </a:avLst>
          </a:prstGeom>
          <a:solidFill>
            <a:schemeClr val="lt1"/>
          </a:solidFill>
          <a:ln w="19050" cap="flat" cmpd="sng">
            <a:solidFill>
              <a:srgbClr val="000000"/>
            </a:solidFill>
            <a:prstDash val="dashDot"/>
            <a:round/>
            <a:headEnd type="none" w="med" len="med"/>
            <a:tailEnd type="none" w="med" len="med"/>
          </a:ln>
        </p:spPr>
        <p:txBody>
          <a:bodyPr lIns="91425" tIns="91425" rIns="91425" bIns="91425" anchor="ctr" anchorCtr="0">
            <a:noAutofit/>
          </a:bodyPr>
          <a:lstStyle/>
          <a:p>
            <a:pPr lvl="0" algn="ctr" rtl="0">
              <a:spcBef>
                <a:spcPts val="0"/>
              </a:spcBef>
              <a:buNone/>
            </a:pPr>
            <a:r>
              <a:rPr lang="en" sz="900"/>
              <a:t>None</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Who is in Group 2?</a:t>
            </a:r>
          </a:p>
        </p:txBody>
      </p:sp>
      <p:sp>
        <p:nvSpPr>
          <p:cNvPr id="103" name="Shape 103"/>
          <p:cNvSpPr txBox="1">
            <a:spLocks noGrp="1"/>
          </p:cNvSpPr>
          <p:nvPr>
            <p:ph type="body" idx="1"/>
          </p:nvPr>
        </p:nvSpPr>
        <p:spPr>
          <a:xfrm>
            <a:off x="2329775" y="2212425"/>
            <a:ext cx="6356999" cy="2027699"/>
          </a:xfrm>
          <a:prstGeom prst="rect">
            <a:avLst/>
          </a:prstGeom>
        </p:spPr>
        <p:txBody>
          <a:bodyPr lIns="91425" tIns="91425" rIns="91425" bIns="91425" anchor="b" anchorCtr="0">
            <a:noAutofit/>
          </a:bodyPr>
          <a:lstStyle/>
          <a:p>
            <a:pPr lvl="0" rtl="0">
              <a:spcBef>
                <a:spcPts val="0"/>
              </a:spcBef>
              <a:buNone/>
            </a:pPr>
            <a:r>
              <a:rPr lang="en" sz="2400" dirty="0"/>
              <a:t>Grouping 2 shall consist of each teacher with a Needs Improvement or Unsatisfactory performance evaluation rating on either of the teacher's last 2 performance evaluation ratings.</a:t>
            </a:r>
          </a:p>
        </p:txBody>
      </p:sp>
      <p:sp>
        <p:nvSpPr>
          <p:cNvPr id="104" name="Shape 104"/>
          <p:cNvSpPr/>
          <p:nvPr/>
        </p:nvSpPr>
        <p:spPr>
          <a:xfrm>
            <a:off x="634399" y="3527025"/>
            <a:ext cx="1437899" cy="857400"/>
          </a:xfrm>
          <a:prstGeom prst="can">
            <a:avLst>
              <a:gd name="adj" fmla="val 25000"/>
            </a:avLst>
          </a:prstGeom>
          <a:solidFill>
            <a:srgbClr val="000000">
              <a:alpha val="14900"/>
            </a:srgbClr>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chemeClr val="dk1"/>
                </a:solidFill>
              </a:rPr>
              <a:t>Group I</a:t>
            </a:r>
          </a:p>
        </p:txBody>
      </p:sp>
      <p:sp>
        <p:nvSpPr>
          <p:cNvPr id="105" name="Shape 105"/>
          <p:cNvSpPr/>
          <p:nvPr/>
        </p:nvSpPr>
        <p:spPr>
          <a:xfrm>
            <a:off x="615524" y="2756525"/>
            <a:ext cx="1437899" cy="857400"/>
          </a:xfrm>
          <a:prstGeom prst="can">
            <a:avLst>
              <a:gd name="adj" fmla="val 25000"/>
            </a:avLst>
          </a:prstGeom>
          <a:solidFill>
            <a:schemeClr val="accent3"/>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chemeClr val="lt1"/>
                </a:solidFill>
              </a:rPr>
              <a:t>Group II</a:t>
            </a:r>
          </a:p>
        </p:txBody>
      </p:sp>
      <p:sp>
        <p:nvSpPr>
          <p:cNvPr id="106" name="Shape 106"/>
          <p:cNvSpPr/>
          <p:nvPr/>
        </p:nvSpPr>
        <p:spPr>
          <a:xfrm>
            <a:off x="615524" y="1986025"/>
            <a:ext cx="1437899" cy="857400"/>
          </a:xfrm>
          <a:prstGeom prst="can">
            <a:avLst>
              <a:gd name="adj" fmla="val 25000"/>
            </a:avLst>
          </a:prstGeom>
          <a:solidFill>
            <a:srgbClr val="CCCCCC"/>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chemeClr val="dk1"/>
                </a:solidFill>
              </a:rPr>
              <a:t>Group III</a:t>
            </a:r>
          </a:p>
        </p:txBody>
      </p:sp>
      <p:sp>
        <p:nvSpPr>
          <p:cNvPr id="107" name="Shape 107"/>
          <p:cNvSpPr/>
          <p:nvPr/>
        </p:nvSpPr>
        <p:spPr>
          <a:xfrm>
            <a:off x="615525" y="1224025"/>
            <a:ext cx="1437899" cy="857400"/>
          </a:xfrm>
          <a:prstGeom prst="can">
            <a:avLst>
              <a:gd name="adj" fmla="val 25000"/>
            </a:avLst>
          </a:prstGeom>
          <a:solidFill>
            <a:srgbClr val="D9D9D9"/>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t>Group IV</a:t>
            </a:r>
          </a:p>
        </p:txBody>
      </p:sp>
      <p:sp>
        <p:nvSpPr>
          <p:cNvPr id="108" name="Shape 108"/>
          <p:cNvSpPr/>
          <p:nvPr/>
        </p:nvSpPr>
        <p:spPr>
          <a:xfrm>
            <a:off x="2182400" y="2293600"/>
            <a:ext cx="246599" cy="1825800"/>
          </a:xfrm>
          <a:prstGeom prst="leftBrace">
            <a:avLst>
              <a:gd name="adj1" fmla="val 8333"/>
              <a:gd name="adj2" fmla="val 54372"/>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9" name="Shape 109"/>
          <p:cNvSpPr/>
          <p:nvPr/>
        </p:nvSpPr>
        <p:spPr>
          <a:xfrm>
            <a:off x="5713620" y="4424200"/>
            <a:ext cx="478800" cy="617699"/>
          </a:xfrm>
          <a:prstGeom prst="roundRect">
            <a:avLst>
              <a:gd name="adj" fmla="val 16667"/>
            </a:avLst>
          </a:prstGeom>
          <a:solidFill>
            <a:srgbClr val="FF00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U</a:t>
            </a:r>
          </a:p>
        </p:txBody>
      </p:sp>
      <p:sp>
        <p:nvSpPr>
          <p:cNvPr id="110" name="Shape 110"/>
          <p:cNvSpPr/>
          <p:nvPr/>
        </p:nvSpPr>
        <p:spPr>
          <a:xfrm>
            <a:off x="4306633" y="4424200"/>
            <a:ext cx="478800" cy="617699"/>
          </a:xfrm>
          <a:prstGeom prst="roundRect">
            <a:avLst>
              <a:gd name="adj" fmla="val 16667"/>
            </a:avLst>
          </a:prstGeom>
          <a:solidFill>
            <a:schemeClr val="lt1"/>
          </a:solidFill>
          <a:ln w="19050" cap="flat" cmpd="sng">
            <a:solidFill>
              <a:srgbClr val="000000"/>
            </a:solidFill>
            <a:prstDash val="dash"/>
            <a:round/>
            <a:headEnd type="none" w="med" len="med"/>
            <a:tailEnd type="none" w="med" len="med"/>
          </a:ln>
        </p:spPr>
        <p:txBody>
          <a:bodyPr lIns="91425" tIns="91425" rIns="91425" bIns="91425" anchor="ctr" anchorCtr="0">
            <a:noAutofit/>
          </a:bodyPr>
          <a:lstStyle/>
          <a:p>
            <a:pPr lvl="0" algn="ctr" rtl="0">
              <a:spcBef>
                <a:spcPts val="0"/>
              </a:spcBef>
              <a:buNone/>
            </a:pPr>
            <a:r>
              <a:rPr lang="en" sz="1000"/>
              <a:t>Any</a:t>
            </a:r>
          </a:p>
        </p:txBody>
      </p:sp>
      <p:sp>
        <p:nvSpPr>
          <p:cNvPr id="111" name="Shape 111"/>
          <p:cNvSpPr/>
          <p:nvPr/>
        </p:nvSpPr>
        <p:spPr>
          <a:xfrm>
            <a:off x="4853514" y="4424200"/>
            <a:ext cx="478800" cy="617699"/>
          </a:xfrm>
          <a:prstGeom prst="roundRect">
            <a:avLst>
              <a:gd name="adj" fmla="val 16667"/>
            </a:avLst>
          </a:prstGeom>
          <a:solidFill>
            <a:srgbClr val="FFFF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dirty="0"/>
              <a:t>NI</a:t>
            </a:r>
          </a:p>
        </p:txBody>
      </p:sp>
      <p:sp>
        <p:nvSpPr>
          <p:cNvPr id="112" name="Shape 112"/>
          <p:cNvSpPr/>
          <p:nvPr/>
        </p:nvSpPr>
        <p:spPr>
          <a:xfrm>
            <a:off x="6260500" y="4424200"/>
            <a:ext cx="478800" cy="617699"/>
          </a:xfrm>
          <a:prstGeom prst="roundRect">
            <a:avLst>
              <a:gd name="adj" fmla="val 16667"/>
            </a:avLst>
          </a:prstGeom>
          <a:solidFill>
            <a:schemeClr val="lt1"/>
          </a:solidFill>
          <a:ln w="19050" cap="flat" cmpd="sng">
            <a:solidFill>
              <a:srgbClr val="000000"/>
            </a:solidFill>
            <a:prstDash val="dash"/>
            <a:round/>
            <a:headEnd type="none" w="med" len="med"/>
            <a:tailEnd type="none" w="med" len="med"/>
          </a:ln>
        </p:spPr>
        <p:txBody>
          <a:bodyPr lIns="91425" tIns="91425" rIns="91425" bIns="91425" anchor="ctr" anchorCtr="0">
            <a:noAutofit/>
          </a:bodyPr>
          <a:lstStyle/>
          <a:p>
            <a:pPr algn="ctr"/>
            <a:r>
              <a:rPr lang="en" sz="800" dirty="0"/>
              <a:t>Any or </a:t>
            </a:r>
            <a:r>
              <a:rPr lang="en" sz="800" dirty="0" smtClean="0"/>
              <a:t>None</a:t>
            </a:r>
            <a:endParaRPr lang="en" sz="800" dirty="0"/>
          </a:p>
        </p:txBody>
      </p:sp>
      <p:sp>
        <p:nvSpPr>
          <p:cNvPr id="113" name="Shape 113"/>
          <p:cNvSpPr/>
          <p:nvPr/>
        </p:nvSpPr>
        <p:spPr>
          <a:xfrm>
            <a:off x="3378664" y="4424200"/>
            <a:ext cx="478800" cy="617699"/>
          </a:xfrm>
          <a:prstGeom prst="roundRect">
            <a:avLst>
              <a:gd name="adj" fmla="val 16667"/>
            </a:avLst>
          </a:prstGeom>
          <a:solidFill>
            <a:schemeClr val="lt1"/>
          </a:solidFill>
          <a:ln w="19050" cap="flat" cmpd="sng">
            <a:solidFill>
              <a:srgbClr val="000000"/>
            </a:solidFill>
            <a:prstDash val="dash"/>
            <a:round/>
            <a:headEnd type="none" w="med" len="med"/>
            <a:tailEnd type="none" w="med" len="med"/>
          </a:ln>
        </p:spPr>
        <p:txBody>
          <a:bodyPr lIns="91425" tIns="91425" rIns="91425" bIns="91425" anchor="ctr" anchorCtr="0">
            <a:noAutofit/>
          </a:bodyPr>
          <a:lstStyle/>
          <a:p>
            <a:pPr lvl="0" algn="ctr" rtl="0">
              <a:spcBef>
                <a:spcPts val="0"/>
              </a:spcBef>
              <a:buNone/>
            </a:pPr>
            <a:r>
              <a:rPr lang="en" sz="800" dirty="0" smtClean="0"/>
              <a:t>Any or None</a:t>
            </a:r>
            <a:endParaRPr lang="en" sz="800" dirty="0"/>
          </a:p>
        </p:txBody>
      </p:sp>
      <p:sp>
        <p:nvSpPr>
          <p:cNvPr id="114" name="Shape 114"/>
          <p:cNvSpPr/>
          <p:nvPr/>
        </p:nvSpPr>
        <p:spPr>
          <a:xfrm>
            <a:off x="2834625" y="4424200"/>
            <a:ext cx="478800" cy="617699"/>
          </a:xfrm>
          <a:prstGeom prst="roundRect">
            <a:avLst>
              <a:gd name="adj" fmla="val 16667"/>
            </a:avLst>
          </a:prstGeom>
          <a:solidFill>
            <a:srgbClr val="FFFF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NI</a:t>
            </a:r>
          </a:p>
        </p:txBody>
      </p:sp>
      <p:sp>
        <p:nvSpPr>
          <p:cNvPr id="115" name="Shape 115"/>
          <p:cNvSpPr/>
          <p:nvPr/>
        </p:nvSpPr>
        <p:spPr>
          <a:xfrm>
            <a:off x="7712960" y="4424200"/>
            <a:ext cx="478800" cy="617699"/>
          </a:xfrm>
          <a:prstGeom prst="roundRect">
            <a:avLst>
              <a:gd name="adj" fmla="val 16667"/>
            </a:avLst>
          </a:prstGeom>
          <a:solidFill>
            <a:srgbClr val="FF00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U</a:t>
            </a:r>
          </a:p>
        </p:txBody>
      </p:sp>
      <p:sp>
        <p:nvSpPr>
          <p:cNvPr id="116" name="Shape 116"/>
          <p:cNvSpPr/>
          <p:nvPr/>
        </p:nvSpPr>
        <p:spPr>
          <a:xfrm>
            <a:off x="7177650" y="4424200"/>
            <a:ext cx="478800" cy="617699"/>
          </a:xfrm>
          <a:prstGeom prst="roundRect">
            <a:avLst>
              <a:gd name="adj" fmla="val 16667"/>
            </a:avLst>
          </a:prstGeom>
          <a:solidFill>
            <a:schemeClr val="lt1"/>
          </a:solidFill>
          <a:ln w="19050" cap="flat" cmpd="sng">
            <a:solidFill>
              <a:srgbClr val="000000"/>
            </a:solidFill>
            <a:prstDash val="dash"/>
            <a:round/>
            <a:headEnd type="none" w="med" len="med"/>
            <a:tailEnd type="none" w="med" len="med"/>
          </a:ln>
        </p:spPr>
        <p:txBody>
          <a:bodyPr lIns="91425" tIns="91425" rIns="91425" bIns="91425" anchor="ctr" anchorCtr="0">
            <a:noAutofit/>
          </a:bodyPr>
          <a:lstStyle/>
          <a:p>
            <a:pPr lvl="0" algn="ctr" rtl="0">
              <a:spcBef>
                <a:spcPts val="0"/>
              </a:spcBef>
              <a:buNone/>
            </a:pPr>
            <a:r>
              <a:rPr lang="en" sz="1000"/>
              <a:t>Any</a:t>
            </a:r>
          </a:p>
        </p:txBody>
      </p:sp>
      <p:sp>
        <p:nvSpPr>
          <p:cNvPr id="118" name="Shape 118"/>
          <p:cNvSpPr txBox="1"/>
          <p:nvPr/>
        </p:nvSpPr>
        <p:spPr>
          <a:xfrm>
            <a:off x="75250" y="4516575"/>
            <a:ext cx="2550599" cy="454500"/>
          </a:xfrm>
          <a:prstGeom prst="rect">
            <a:avLst/>
          </a:prstGeom>
          <a:noFill/>
          <a:ln>
            <a:noFill/>
          </a:ln>
        </p:spPr>
        <p:txBody>
          <a:bodyPr lIns="91425" tIns="91425" rIns="91425" bIns="91425" anchor="ctr" anchorCtr="0">
            <a:noAutofit/>
          </a:bodyPr>
          <a:lstStyle/>
          <a:p>
            <a:pPr lvl="0" algn="r" rtl="0">
              <a:spcBef>
                <a:spcPts val="0"/>
              </a:spcBef>
              <a:buNone/>
            </a:pPr>
            <a:r>
              <a:rPr lang="en" sz="1200" i="1"/>
              <a:t>ISBE Summative Rating in System</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Who is in Group 3?</a:t>
            </a:r>
          </a:p>
        </p:txBody>
      </p:sp>
      <p:sp>
        <p:nvSpPr>
          <p:cNvPr id="124" name="Shape 124"/>
          <p:cNvSpPr txBox="1">
            <a:spLocks noGrp="1"/>
          </p:cNvSpPr>
          <p:nvPr>
            <p:ph type="body" idx="1"/>
          </p:nvPr>
        </p:nvSpPr>
        <p:spPr>
          <a:xfrm>
            <a:off x="2329775" y="1141800"/>
            <a:ext cx="4328175" cy="3113399"/>
          </a:xfrm>
          <a:prstGeom prst="rect">
            <a:avLst/>
          </a:prstGeom>
        </p:spPr>
        <p:txBody>
          <a:bodyPr lIns="91425" tIns="91425" rIns="91425" bIns="91425" anchor="b" anchorCtr="0">
            <a:noAutofit/>
          </a:bodyPr>
          <a:lstStyle/>
          <a:p>
            <a:pPr lvl="0" rtl="0">
              <a:spcBef>
                <a:spcPts val="0"/>
              </a:spcBef>
              <a:buNone/>
            </a:pPr>
            <a:r>
              <a:rPr lang="en" sz="1800" dirty="0"/>
              <a:t>Grouping 3 shall consist of each teacher with a performance evaluation rating of at least Satisfactory or Proficient on both of the teacher's last 2 performance evaluation ratings, if 2 ratings are available, or on the teacher's last performance evaluation rating, if only one rating is available, unless the teacher qualifies for placement into grouping 4.</a:t>
            </a:r>
          </a:p>
        </p:txBody>
      </p:sp>
      <p:sp>
        <p:nvSpPr>
          <p:cNvPr id="125" name="Shape 125"/>
          <p:cNvSpPr/>
          <p:nvPr/>
        </p:nvSpPr>
        <p:spPr>
          <a:xfrm>
            <a:off x="634399" y="3527025"/>
            <a:ext cx="1437899" cy="857400"/>
          </a:xfrm>
          <a:prstGeom prst="can">
            <a:avLst>
              <a:gd name="adj" fmla="val 25000"/>
            </a:avLst>
          </a:prstGeom>
          <a:solidFill>
            <a:srgbClr val="000000">
              <a:alpha val="14900"/>
            </a:srgbClr>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chemeClr val="dk1"/>
                </a:solidFill>
              </a:rPr>
              <a:t>Group I</a:t>
            </a:r>
          </a:p>
        </p:txBody>
      </p:sp>
      <p:sp>
        <p:nvSpPr>
          <p:cNvPr id="126" name="Shape 126"/>
          <p:cNvSpPr/>
          <p:nvPr/>
        </p:nvSpPr>
        <p:spPr>
          <a:xfrm>
            <a:off x="615524" y="2756525"/>
            <a:ext cx="1437899" cy="857400"/>
          </a:xfrm>
          <a:prstGeom prst="can">
            <a:avLst>
              <a:gd name="adj" fmla="val 25000"/>
            </a:avLst>
          </a:prstGeom>
          <a:solidFill>
            <a:srgbClr val="D9D9D9"/>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t>Group II</a:t>
            </a:r>
          </a:p>
        </p:txBody>
      </p:sp>
      <p:sp>
        <p:nvSpPr>
          <p:cNvPr id="127" name="Shape 127"/>
          <p:cNvSpPr/>
          <p:nvPr/>
        </p:nvSpPr>
        <p:spPr>
          <a:xfrm>
            <a:off x="615524" y="1986025"/>
            <a:ext cx="1437899" cy="857400"/>
          </a:xfrm>
          <a:prstGeom prst="can">
            <a:avLst>
              <a:gd name="adj" fmla="val 25000"/>
            </a:avLst>
          </a:prstGeom>
          <a:solidFill>
            <a:schemeClr val="accent3"/>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chemeClr val="lt1"/>
                </a:solidFill>
              </a:rPr>
              <a:t>Group III</a:t>
            </a:r>
          </a:p>
        </p:txBody>
      </p:sp>
      <p:sp>
        <p:nvSpPr>
          <p:cNvPr id="128" name="Shape 128"/>
          <p:cNvSpPr/>
          <p:nvPr/>
        </p:nvSpPr>
        <p:spPr>
          <a:xfrm>
            <a:off x="615525" y="1224025"/>
            <a:ext cx="1437899" cy="857400"/>
          </a:xfrm>
          <a:prstGeom prst="can">
            <a:avLst>
              <a:gd name="adj" fmla="val 25000"/>
            </a:avLst>
          </a:prstGeom>
          <a:solidFill>
            <a:srgbClr val="D9D9D9"/>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t>Group IV</a:t>
            </a:r>
          </a:p>
        </p:txBody>
      </p:sp>
      <p:sp>
        <p:nvSpPr>
          <p:cNvPr id="129" name="Shape 129"/>
          <p:cNvSpPr/>
          <p:nvPr/>
        </p:nvSpPr>
        <p:spPr>
          <a:xfrm>
            <a:off x="2182400" y="1224025"/>
            <a:ext cx="246599" cy="2942100"/>
          </a:xfrm>
          <a:prstGeom prst="leftBrace">
            <a:avLst>
              <a:gd name="adj1" fmla="val 8333"/>
              <a:gd name="adj2" fmla="val 40346"/>
            </a:avLst>
          </a:prstGeom>
          <a:no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0" name="Shape 130"/>
          <p:cNvSpPr/>
          <p:nvPr/>
        </p:nvSpPr>
        <p:spPr>
          <a:xfrm>
            <a:off x="3451799" y="4565245"/>
            <a:ext cx="396699" cy="511817"/>
          </a:xfrm>
          <a:prstGeom prst="roundRect">
            <a:avLst>
              <a:gd name="adj" fmla="val 16667"/>
            </a:avLst>
          </a:prstGeom>
          <a:solidFill>
            <a:srgbClr val="00FF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P</a:t>
            </a:r>
          </a:p>
        </p:txBody>
      </p:sp>
      <p:sp>
        <p:nvSpPr>
          <p:cNvPr id="131" name="Shape 131"/>
          <p:cNvSpPr/>
          <p:nvPr/>
        </p:nvSpPr>
        <p:spPr>
          <a:xfrm>
            <a:off x="2840437" y="4568575"/>
            <a:ext cx="396699" cy="511817"/>
          </a:xfrm>
          <a:prstGeom prst="roundRect">
            <a:avLst>
              <a:gd name="adj" fmla="val 16667"/>
            </a:avLst>
          </a:prstGeom>
          <a:solidFill>
            <a:srgbClr val="0000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solidFill>
                  <a:schemeClr val="lt1"/>
                </a:solidFill>
              </a:rPr>
              <a:t>E</a:t>
            </a:r>
          </a:p>
        </p:txBody>
      </p:sp>
      <p:sp>
        <p:nvSpPr>
          <p:cNvPr id="132" name="Shape 132"/>
          <p:cNvSpPr/>
          <p:nvPr/>
        </p:nvSpPr>
        <p:spPr>
          <a:xfrm>
            <a:off x="4084285" y="4568575"/>
            <a:ext cx="396699" cy="511817"/>
          </a:xfrm>
          <a:prstGeom prst="roundRect">
            <a:avLst>
              <a:gd name="adj" fmla="val 16667"/>
            </a:avLst>
          </a:prstGeom>
          <a:solidFill>
            <a:srgbClr val="00FF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P</a:t>
            </a:r>
          </a:p>
        </p:txBody>
      </p:sp>
      <p:sp>
        <p:nvSpPr>
          <p:cNvPr id="133" name="Shape 133"/>
          <p:cNvSpPr/>
          <p:nvPr/>
        </p:nvSpPr>
        <p:spPr>
          <a:xfrm>
            <a:off x="4501627" y="4568575"/>
            <a:ext cx="396699" cy="511817"/>
          </a:xfrm>
          <a:prstGeom prst="roundRect">
            <a:avLst>
              <a:gd name="adj" fmla="val 16667"/>
            </a:avLst>
          </a:prstGeom>
          <a:solidFill>
            <a:srgbClr val="0000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solidFill>
                  <a:schemeClr val="lt1"/>
                </a:solidFill>
              </a:rPr>
              <a:t>E</a:t>
            </a:r>
          </a:p>
        </p:txBody>
      </p:sp>
      <p:sp>
        <p:nvSpPr>
          <p:cNvPr id="134" name="Shape 134"/>
          <p:cNvSpPr/>
          <p:nvPr/>
        </p:nvSpPr>
        <p:spPr>
          <a:xfrm>
            <a:off x="5552913" y="4565245"/>
            <a:ext cx="396699" cy="511817"/>
          </a:xfrm>
          <a:prstGeom prst="roundRect">
            <a:avLst>
              <a:gd name="adj" fmla="val 16667"/>
            </a:avLst>
          </a:prstGeom>
          <a:solidFill>
            <a:srgbClr val="00FF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P</a:t>
            </a:r>
          </a:p>
        </p:txBody>
      </p:sp>
      <p:sp>
        <p:nvSpPr>
          <p:cNvPr id="135" name="Shape 135"/>
          <p:cNvSpPr/>
          <p:nvPr/>
        </p:nvSpPr>
        <p:spPr>
          <a:xfrm>
            <a:off x="5129783" y="4565245"/>
            <a:ext cx="396699" cy="511817"/>
          </a:xfrm>
          <a:prstGeom prst="roundRect">
            <a:avLst>
              <a:gd name="adj" fmla="val 16667"/>
            </a:avLst>
          </a:prstGeom>
          <a:solidFill>
            <a:srgbClr val="0000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solidFill>
                  <a:schemeClr val="lt1"/>
                </a:solidFill>
              </a:rPr>
              <a:t>E</a:t>
            </a:r>
          </a:p>
        </p:txBody>
      </p:sp>
      <p:sp>
        <p:nvSpPr>
          <p:cNvPr id="137" name="Shape 137"/>
          <p:cNvSpPr txBox="1"/>
          <p:nvPr/>
        </p:nvSpPr>
        <p:spPr>
          <a:xfrm>
            <a:off x="45175" y="4516575"/>
            <a:ext cx="2580599" cy="454500"/>
          </a:xfrm>
          <a:prstGeom prst="rect">
            <a:avLst/>
          </a:prstGeom>
          <a:noFill/>
          <a:ln>
            <a:noFill/>
          </a:ln>
        </p:spPr>
        <p:txBody>
          <a:bodyPr lIns="91425" tIns="91425" rIns="91425" bIns="91425" anchor="ctr" anchorCtr="0">
            <a:noAutofit/>
          </a:bodyPr>
          <a:lstStyle/>
          <a:p>
            <a:pPr lvl="0" algn="r" rtl="0">
              <a:spcBef>
                <a:spcPts val="0"/>
              </a:spcBef>
              <a:buNone/>
            </a:pPr>
            <a:r>
              <a:rPr lang="en" sz="1200" i="1"/>
              <a:t>ISBE Summative Rating in System</a:t>
            </a:r>
          </a:p>
        </p:txBody>
      </p:sp>
      <p:sp>
        <p:nvSpPr>
          <p:cNvPr id="20" name="Shape 133"/>
          <p:cNvSpPr/>
          <p:nvPr/>
        </p:nvSpPr>
        <p:spPr>
          <a:xfrm>
            <a:off x="6624140" y="4568576"/>
            <a:ext cx="396699" cy="511817"/>
          </a:xfrm>
          <a:prstGeom prst="roundRect">
            <a:avLst>
              <a:gd name="adj" fmla="val 16667"/>
            </a:avLst>
          </a:prstGeom>
          <a:solidFill>
            <a:srgbClr val="0000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solidFill>
                  <a:schemeClr val="lt1"/>
                </a:solidFill>
              </a:rPr>
              <a:t>E</a:t>
            </a:r>
          </a:p>
        </p:txBody>
      </p:sp>
      <p:sp>
        <p:nvSpPr>
          <p:cNvPr id="21" name="Shape 135"/>
          <p:cNvSpPr/>
          <p:nvPr/>
        </p:nvSpPr>
        <p:spPr>
          <a:xfrm>
            <a:off x="6201010" y="4568576"/>
            <a:ext cx="396699" cy="511817"/>
          </a:xfrm>
          <a:prstGeom prst="roundRect">
            <a:avLst>
              <a:gd name="adj" fmla="val 16667"/>
            </a:avLst>
          </a:prstGeom>
          <a:solidFill>
            <a:srgbClr val="0000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solidFill>
                  <a:schemeClr val="lt1"/>
                </a:solidFill>
              </a:rPr>
              <a:t>E</a:t>
            </a:r>
          </a:p>
        </p:txBody>
      </p:sp>
      <p:sp>
        <p:nvSpPr>
          <p:cNvPr id="24" name="Shape 133"/>
          <p:cNvSpPr/>
          <p:nvPr/>
        </p:nvSpPr>
        <p:spPr>
          <a:xfrm>
            <a:off x="8058691" y="4565245"/>
            <a:ext cx="396699" cy="511817"/>
          </a:xfrm>
          <a:prstGeom prst="roundRect">
            <a:avLst>
              <a:gd name="adj" fmla="val 16667"/>
            </a:avLst>
          </a:prstGeom>
          <a:solidFill>
            <a:srgbClr val="0000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solidFill>
                  <a:schemeClr val="lt1"/>
                </a:solidFill>
              </a:rPr>
              <a:t>E</a:t>
            </a:r>
          </a:p>
        </p:txBody>
      </p:sp>
      <p:sp>
        <p:nvSpPr>
          <p:cNvPr id="25" name="Shape 135"/>
          <p:cNvSpPr/>
          <p:nvPr/>
        </p:nvSpPr>
        <p:spPr>
          <a:xfrm>
            <a:off x="7635561" y="4565245"/>
            <a:ext cx="396699" cy="511817"/>
          </a:xfrm>
          <a:prstGeom prst="roundRect">
            <a:avLst>
              <a:gd name="adj" fmla="val 16667"/>
            </a:avLst>
          </a:prstGeom>
          <a:solidFill>
            <a:srgbClr val="0000FF"/>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solidFill>
                  <a:schemeClr val="lt1"/>
                </a:solidFill>
              </a:rPr>
              <a:t>E</a:t>
            </a:r>
          </a:p>
        </p:txBody>
      </p:sp>
      <p:sp>
        <p:nvSpPr>
          <p:cNvPr id="26" name="Shape 109"/>
          <p:cNvSpPr/>
          <p:nvPr/>
        </p:nvSpPr>
        <p:spPr>
          <a:xfrm>
            <a:off x="8490356" y="4565245"/>
            <a:ext cx="422369" cy="511817"/>
          </a:xfrm>
          <a:prstGeom prst="roundRect">
            <a:avLst>
              <a:gd name="adj" fmla="val 16667"/>
            </a:avLst>
          </a:prstGeom>
          <a:solidFill>
            <a:srgbClr val="FF00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U</a:t>
            </a:r>
          </a:p>
        </p:txBody>
      </p:sp>
      <p:sp>
        <p:nvSpPr>
          <p:cNvPr id="27" name="Shape 111"/>
          <p:cNvSpPr/>
          <p:nvPr/>
        </p:nvSpPr>
        <p:spPr>
          <a:xfrm>
            <a:off x="7054065" y="4568575"/>
            <a:ext cx="419442" cy="511817"/>
          </a:xfrm>
          <a:prstGeom prst="roundRect">
            <a:avLst>
              <a:gd name="adj" fmla="val 16667"/>
            </a:avLst>
          </a:prstGeom>
          <a:solidFill>
            <a:srgbClr val="FFFF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dirty="0"/>
              <a:t>NI</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biz">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1808</Words>
  <Application>Microsoft Office PowerPoint</Application>
  <PresentationFormat>On-screen Show (16:9)</PresentationFormat>
  <Paragraphs>169</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Syncopate</vt:lpstr>
      <vt:lpstr>biz</vt:lpstr>
      <vt:lpstr>Statutory Groupings</vt:lpstr>
      <vt:lpstr>ETA/U46 Teacher Appraisal Plan (TAP)</vt:lpstr>
      <vt:lpstr>ETA/U46 Teacher Appraisal Plan (TAP)</vt:lpstr>
      <vt:lpstr>ETA/U46 Teacher Appraisal Plan (TAP)</vt:lpstr>
      <vt:lpstr>Relationship between TAP and ISBE</vt:lpstr>
      <vt:lpstr>Statutory Groupings</vt:lpstr>
      <vt:lpstr>Who is in Group 1?</vt:lpstr>
      <vt:lpstr>Who is in Group 2?</vt:lpstr>
      <vt:lpstr>Who is in Group 3?</vt:lpstr>
      <vt:lpstr>Who is in Group 4?</vt:lpstr>
      <vt:lpstr>Reduction in force - dismissal order</vt:lpstr>
      <vt:lpstr>Within grouping sorting rules</vt:lpstr>
      <vt:lpstr>Within grouping sorting rules</vt:lpstr>
      <vt:lpstr>Within grouping sorting rules</vt:lpstr>
      <vt:lpstr>Within grouping sorting rules</vt:lpstr>
      <vt:lpstr>Technical details within</vt:lpstr>
      <vt:lpstr>Recall Rights</vt:lpstr>
      <vt:lpstr>Grouping - quick overview</vt:lpstr>
      <vt:lpstr>Honorable Dismissal - recommend to non-renew</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Statutory Groupings</dc:title>
  <cp:lastModifiedBy>Janezic, Jack</cp:lastModifiedBy>
  <cp:revision>3</cp:revision>
  <dcterms:modified xsi:type="dcterms:W3CDTF">2015-09-28T22:21:32Z</dcterms:modified>
</cp:coreProperties>
</file>