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p.me/P1OfSr-DG" TargetMode="External"/><Relationship Id="rId2" Type="http://schemas.openxmlformats.org/officeDocument/2006/relationships/hyperlink" Target="http://wp.me/P1OfSr-D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eta.org/transfer-reassignment-tools/" TargetMode="External"/><Relationship Id="rId2" Type="http://schemas.openxmlformats.org/officeDocument/2006/relationships/hyperlink" Target="http://theeta.org/about/governance/representative-assembly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2.54 School/Department Committees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55431"/>
          </a:xfrm>
        </p:spPr>
        <p:txBody>
          <a:bodyPr/>
          <a:lstStyle/>
          <a:p>
            <a:r>
              <a:rPr lang="en-US" dirty="0" smtClean="0"/>
              <a:t>Elgin Agreement 2011-2014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45706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 Committee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2.54.1 Composition </a:t>
            </a:r>
            <a:endParaRPr lang="en-US" b="1" dirty="0" smtClean="0"/>
          </a:p>
          <a:p>
            <a:r>
              <a:rPr lang="en-US" b="1" dirty="0" smtClean="0"/>
              <a:t>2.54.2 </a:t>
            </a:r>
            <a:r>
              <a:rPr lang="en-US" b="1" dirty="0"/>
              <a:t>Scope of Activity </a:t>
            </a:r>
            <a:endParaRPr lang="en-US" b="1" dirty="0" smtClean="0"/>
          </a:p>
          <a:p>
            <a:r>
              <a:rPr lang="en-US" b="1" dirty="0"/>
              <a:t>2.54.3 Functioning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457066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Additional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02215" y="2625969"/>
            <a:ext cx="5080467" cy="27486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6.6 ACCESS TO BUILDINGS AFTER HOURS </a:t>
            </a:r>
            <a:endParaRPr lang="en-US" b="1" dirty="0" smtClean="0"/>
          </a:p>
          <a:p>
            <a:r>
              <a:rPr lang="en-US" b="1" dirty="0"/>
              <a:t>6.11 ADEQUATE HOUSING FOR TEACHERS </a:t>
            </a:r>
            <a:endParaRPr lang="en-US" b="1" dirty="0" smtClean="0"/>
          </a:p>
          <a:p>
            <a:r>
              <a:rPr lang="en-US" b="1" dirty="0"/>
              <a:t>7.2 TEACHING EQUIPMENT/TEXTS/MATERIALS </a:t>
            </a:r>
            <a:endParaRPr lang="en-US" b="1" dirty="0" smtClean="0"/>
          </a:p>
          <a:p>
            <a:r>
              <a:rPr lang="en-US" b="1" dirty="0"/>
              <a:t>8.1 EXCESSIVE TEACHING LOADS /CASELOADS </a:t>
            </a:r>
            <a:endParaRPr lang="en-US" dirty="0" smtClean="0"/>
          </a:p>
          <a:p>
            <a:r>
              <a:rPr lang="en-US" b="1" dirty="0"/>
              <a:t>8.2 CLASS LOADS </a:t>
            </a:r>
            <a:endParaRPr lang="en-US" b="1" dirty="0" smtClean="0"/>
          </a:p>
          <a:p>
            <a:r>
              <a:rPr lang="en-US" b="1" dirty="0"/>
              <a:t>15.22 Parent Conferences </a:t>
            </a:r>
            <a:endParaRPr lang="en-US" b="1" dirty="0" smtClean="0"/>
          </a:p>
          <a:p>
            <a:r>
              <a:rPr lang="en-US" b="1" dirty="0" smtClean="0"/>
              <a:t>Appendix F</a:t>
            </a:r>
          </a:p>
        </p:txBody>
      </p:sp>
    </p:spTree>
    <p:extLst>
      <p:ext uri="{BB962C8B-B14F-4D97-AF65-F5344CB8AC3E}">
        <p14:creationId xmlns:p14="http://schemas.microsoft.com/office/powerpoint/2010/main" val="4817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none" dirty="0" smtClean="0"/>
              <a:t>The ETA members last updated the </a:t>
            </a:r>
            <a:r>
              <a:rPr lang="en-US" cap="none" dirty="0" smtClean="0">
                <a:hlinkClick r:id="rId2"/>
              </a:rPr>
              <a:t>School/Department Handbook </a:t>
            </a:r>
            <a:r>
              <a:rPr lang="en-US" cap="none" dirty="0" smtClean="0"/>
              <a:t>in 2003. The tips are still appropriate but language needs to again be updated to reflect changes. </a:t>
            </a:r>
          </a:p>
          <a:p>
            <a:pPr marL="0" indent="0">
              <a:buNone/>
            </a:pP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none" dirty="0" smtClean="0"/>
              <a:t>To assist with the inclusion of staffing as part of the conversation, ETA </a:t>
            </a:r>
            <a:r>
              <a:rPr lang="en-US" cap="none" dirty="0" smtClean="0">
                <a:hlinkClick r:id="rId3"/>
              </a:rPr>
              <a:t>Transfer/Reassignment tools </a:t>
            </a:r>
            <a:r>
              <a:rPr lang="en-US" cap="none" dirty="0" smtClean="0"/>
              <a:t>may be helpful. </a:t>
            </a:r>
          </a:p>
          <a:p>
            <a:pPr marL="0" indent="0">
              <a:buNone/>
            </a:pPr>
            <a:r>
              <a:rPr lang="en-US" cap="none" dirty="0" smtClean="0"/>
              <a:t>Also, the RA page has the </a:t>
            </a:r>
            <a:r>
              <a:rPr lang="en-US" cap="none" dirty="0" smtClean="0">
                <a:hlinkClick r:id="rId2"/>
              </a:rPr>
              <a:t>Contractual Calendar </a:t>
            </a:r>
            <a:r>
              <a:rPr lang="en-US" cap="none" dirty="0" smtClean="0"/>
              <a:t>which helps prompt what portions of the Agreement may be applicable to that month.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982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50</TotalTime>
  <Words>121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2.54 School/Department Committees </vt:lpstr>
      <vt:lpstr>Elgin Agreement 2011-2014</vt:lpstr>
      <vt:lpstr>ETA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2.54 School/Department Committees</dc:title>
  <dc:creator>Kathryn Castle</dc:creator>
  <cp:lastModifiedBy>Kathryn Castle</cp:lastModifiedBy>
  <cp:revision>9</cp:revision>
  <dcterms:created xsi:type="dcterms:W3CDTF">2013-09-16T16:00:04Z</dcterms:created>
  <dcterms:modified xsi:type="dcterms:W3CDTF">2013-09-18T16:54:58Z</dcterms:modified>
</cp:coreProperties>
</file>