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8" r:id="rId4"/>
    <p:sldId id="267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1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506CD-5DC3-4588-90A8-4F0957300E1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16663-A368-419F-9C96-8A6998CB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5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point scale—your average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16663-A368-419F-9C96-8A6998CB6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16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failing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16663-A368-419F-9C96-8A6998CB65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2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0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4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6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4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8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4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7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6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5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8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BB7B0-31A7-4E42-9CC5-27DAA0AC957B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BA85-8C51-44B1-B98E-D3956EFB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1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Guideline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3. Grade scales should be devised to give equal incremental value to each letter grade.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838200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14400"/>
          </a:xfrm>
        </p:spPr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914400"/>
            <a:ext cx="7848600" cy="32766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To not over penalize students for failing an assignment.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The inequity of using a traditional 100 point scale with an E being 0-59. 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343400"/>
            <a:ext cx="3581400" cy="237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124200" cy="3886199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Current U-46 Scales</a:t>
            </a:r>
          </a:p>
          <a:p>
            <a:r>
              <a:rPr lang="en-US" dirty="0" smtClean="0"/>
              <a:t>100-90      A</a:t>
            </a:r>
          </a:p>
          <a:p>
            <a:r>
              <a:rPr lang="en-US" dirty="0" smtClean="0"/>
              <a:t>89-80	B</a:t>
            </a:r>
          </a:p>
          <a:p>
            <a:r>
              <a:rPr lang="en-US" dirty="0" smtClean="0"/>
              <a:t>79-70	C</a:t>
            </a:r>
          </a:p>
          <a:p>
            <a:r>
              <a:rPr lang="en-US" dirty="0" smtClean="0"/>
              <a:t>69-60        D	</a:t>
            </a:r>
          </a:p>
          <a:p>
            <a:r>
              <a:rPr lang="en-US" dirty="0" smtClean="0"/>
              <a:t>59-0	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600201"/>
            <a:ext cx="3048000" cy="3886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2013-2014 Scale</a:t>
            </a:r>
          </a:p>
          <a:p>
            <a:r>
              <a:rPr lang="en-US" dirty="0" smtClean="0"/>
              <a:t>100-90      A</a:t>
            </a:r>
          </a:p>
          <a:p>
            <a:r>
              <a:rPr lang="en-US" dirty="0" smtClean="0"/>
              <a:t>89-80	B</a:t>
            </a:r>
          </a:p>
          <a:p>
            <a:r>
              <a:rPr lang="en-US" dirty="0" smtClean="0"/>
              <a:t>79-70	C</a:t>
            </a:r>
          </a:p>
          <a:p>
            <a:r>
              <a:rPr lang="en-US" dirty="0" smtClean="0"/>
              <a:t>69-60	D	</a:t>
            </a:r>
          </a:p>
          <a:p>
            <a:r>
              <a:rPr lang="en-US" dirty="0" smtClean="0"/>
              <a:t>59-50	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137564" y="1600200"/>
            <a:ext cx="2819400" cy="388619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2013-2014 Scale</a:t>
            </a:r>
          </a:p>
          <a:p>
            <a:r>
              <a:rPr lang="en-US" dirty="0" smtClean="0"/>
              <a:t>5     A+ (100%)</a:t>
            </a:r>
          </a:p>
          <a:p>
            <a:r>
              <a:rPr lang="en-US" dirty="0" smtClean="0"/>
              <a:t>4	A    (90%)</a:t>
            </a:r>
          </a:p>
          <a:p>
            <a:r>
              <a:rPr lang="en-US" dirty="0" smtClean="0"/>
              <a:t>3	B    (80%)</a:t>
            </a:r>
          </a:p>
          <a:p>
            <a:r>
              <a:rPr lang="en-US" dirty="0" smtClean="0"/>
              <a:t>2	C</a:t>
            </a:r>
            <a:r>
              <a:rPr lang="en-US" dirty="0"/>
              <a:t> </a:t>
            </a:r>
            <a:r>
              <a:rPr lang="en-US" dirty="0" smtClean="0"/>
              <a:t>   (70%)</a:t>
            </a:r>
          </a:p>
          <a:p>
            <a:r>
              <a:rPr lang="en-US" dirty="0" smtClean="0"/>
              <a:t>1	D    (60%)</a:t>
            </a:r>
          </a:p>
          <a:p>
            <a:r>
              <a:rPr lang="en-US" dirty="0" smtClean="0"/>
              <a:t>0 </a:t>
            </a:r>
            <a:r>
              <a:rPr lang="en-US" dirty="0"/>
              <a:t> </a:t>
            </a:r>
            <a:r>
              <a:rPr lang="en-US" dirty="0" smtClean="0"/>
              <a:t>   E    </a:t>
            </a:r>
            <a:r>
              <a:rPr lang="en-US" sz="1600" dirty="0" smtClean="0"/>
              <a:t>anything 59%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or below </a:t>
            </a:r>
            <a:endParaRPr lang="en-US" sz="1600" dirty="0"/>
          </a:p>
        </p:txBody>
      </p:sp>
      <p:sp>
        <p:nvSpPr>
          <p:cNvPr id="6" name="AutoShape 2" descr="data:image/jpeg;base64,/9j/4AAQSkZJRgABAQAAAQABAAD/2wCEAAkGBxQTEhUUEhQVFRUXGRwaGRgYFx0cGhwYHBgcGBgfHRscHCggGhslHBUXITEhJSkrLi4uHB80ODMsNygtLiwBCgoKBQUFDgUFDisZExkrKysrKysrKysrKysrKysrKysrKysrKysrKysrKysrKysrKysrKysrKysrKysrKysrK//AABEIALcBEwMBIgACEQEDEQH/xAAcAAABBQEBAQAAAAAAAAAAAAAGAgMEBQcAAQj/xABDEAACAQIDBQYCCAQFAwQDAAABAhEAAwQSIQUGMUFREyJhcYGRMqEHFEJSscHR8CNikuEzcqLS8RVDU4KDssIWY5P/xAAUAQEAAAAAAAAAAAAAAAAAAAAA/8QAFBEBAAAAAAAAAAAAAAAAAAAAAP/aAAwDAQACEQMRAD8AydorTdxsNauYEdoqES3FQSNePnWWsdK0Lc29GC0EkFtBx40F/vBtC3hsG3YmSAFXQ6E6AmRrWTO0kk8TqfOiHeXaLXLQJRrYLjRokwPA0MZqCRaeDI08qu9z8Sfr1knUknjqeB51Q2RJ1YDzn8hVnum8Y6zr9r8jQbw2LVfi005SfwrJ/pD2z2+IyKZt2+Hi3M6+1HW3MUyJKI10iO6pAPzrHNp3WN24WBUliSOlAggdK8Zeopnta578iKA73F2Zbu4Z2zdndLMocZpA5QARHnWxbvWMmGtJmL5VC5jxMCJNYfuRtBksP2ds3WV9VBA4+MGtv3auFsNaZlykqCVmYPSdJoJ98QlRi9S74GWoGHxKXAcjTBg8Rr6j50EgHSk3GrgvnXnZ0EalZq5GVvhM9YM6141rxNA3bbjVFvFs7tyi8gSavMgFe4RO9rrQRdg7vWrQnLJ6ka/Oie0gjhUa/iEtW2d2CqgLMegGpp3ZmOt37S3bTZkcSpgiR5HUUD1eRAr3mK56Dp8Ko9u7NW6sFfkKvhwqPcFAHbCwHY5l1AzTVsZ5Uu6ozmkAigXZbSnLLaUzI1p22PCgXOopbGm2WDwpDcdeFBPtDShX6TyfqL5TBzLrJA+LnFFWE1UULfSgbX1FxfuNaRmUZlTOQZ07sifegw9sa4MZgfHT866rFNhYJhmTE4xlPArgGIPke1r2gDZrRtwMURYKjhJ5VQvuk1rDW8RiLltO2H8K1JNw6TJWNBw58xMVN3H2gJe0wVCNQeA8QZNARbcvLbQ3Li5kUSQANffSgv8A6O+NvN9RsMy5QxCgAJ5t8MnpxNHePxCFGAKs0cOOvLSpO72L+qlluEWQxzMG7gkjjrw4UGTHZt1bptOhRx8QZSCI5kRMeNTd0iBjbU697Tzg61dfSFiEe4t2zcDq8qzKZDQZGo4ga1X7q7IutftXQp7NWkty0HAdTrQbAjCs0+kXB95XnmR8q0aywHJvY0I/SJaJtBgrZZ1JBAEjmTQZcadwV1UuIzoLiqwLISQGAOqkjUA+FethzpoaKdztxsRiw1+2VRLLAywJzMO9AgQeAmg2TeTaNixhLAFqzZ7TKqLlChARJiBpAoXO+lzC3kDXO0sjRgqKEAP2gyjMSOmnvQTtHfHE41XtX5usP8NEtD4p10QZo0peF3duXLSX2izauL3M5nN4iBAniBqY1oNl3l3iFrBi/ZC3mcqttZgEsYknkoGpPQGs/TfDGYO5b+tW7IsXHIZreY6kSIY8h04+NWl7YBt4a47G3etiycqqSZcDQ8QI4aUGbr3L126idmtpVLNq8y7LA0ktzmaA02N9JNq9iikXFtmVRmChSwkkyDMnp4cqvNhbWlLpuOT3mIDEkheUTy5xy8KAbe7F3DObl6+pUjgqHj4MdB6a1Jwl6Rfc6gWm05QRzoL/AHV3jQ4h7LWrlu5cBuAtl7yjT7LNGkcTRXexcc6yf6KrSWznKqbrgleq2hA48gT+FG+8OPK2nOglY66nSgENt7538TdFnDXDZGeO0XieXMHTy1o83P2h2hdMzXGtZVZiIlokmsXK3bYa5ZYAKcuYmDrx5R61oX0VY1uxxFx2WFbvQNBA1M85oNUtpIgjQ07hMEtlcqABOIHHU6nU/hWBXvpRvDGtibKDLk7NUuMxUrMhioIAb8tK0H6O9/ru0M9u6LaugzErI0JMaHhw60B8ppT1h2J+ku9c2naykjD2rpTKj6XAT2edzqCNQwA08au8bvtfTaF9+yJtWQqOnax3D3u0CtCzDHziKDVVOlR7j+FZBtz6R7l7EWnwdnEMlmSdSqXJH2wAQqiZBOvlRvsDeFsbhheCNZkkFW11Ghg/aHjQVm8u8LYfHWbbIxt3gVkHg/EaeU1X717zrZUA9pxB7kzAPCR18dKEvpMxlz67hxnhlEq0yBmOWY4aedV1nYnbXntttGQGA1LMzNxMDPAA6yfLSg1bZG2Vv2VuqCoYTDcR4Hxq2wr6TQLhtnYbDYVLV/FdrLjRgFCIG7x46noSdPGKMcXisCbYtm8SrwFWRqRrrHEUE67iNPKhrbOKu2hcxJuEoqHLZCwJ6k6kn5eFMb2XbmexYwuJW2lye1u5ATbtqpLMATw5e2tDbJCPdsXr13D2lBm4SLl6dJKAAi0OWomgaxP0lJcwK2HVhceVuMWMKsnWVGYk9Klb07wrjtjZ1TJkuohBJI0Yag8eEHWqTDbAS9irC/WihuIXlEgK3JUnTnzJNXu6m7YxWFxODv3LgW3iScyQGY6GSSDPGgocDvItq2tvtl7ojuW7hX0IEGurSLe42FUBRMAAfAn+3jXUGc4zHtiDhb5bLcsCIZc668ATMTHhpSNoWiWmytsXbjBQBGYTxaIMjxqdh932sWuzfEWTLgznEx0Ak6nrVvsrbOEN7NZwWW+BkEuzsdddGGk0Alb3Zx6K985zbB1dWABA+1AYGB5VCv4NmUu90Xc3eKliSgmFLEnUnkK0vatwpeW0bSW2ugkCFcg8ySSNfAA1B2ru5ZRYsYPFYi44BuMt0BFPiNJM8gIoM+fZdvLYMszG5FxQDlFsanWNCYj1q6tbMwN18zF7KodMgBPhMqdPKou0NlXIC20u9oDqSQirrqmXWSObEjXlVhsLC3nuJhzbBvXDGZpKEAT8S6AAA60EnD7uYW7cW1au32SC9x8gd9dFUZbfdnU6g8Kvdj7Hw+Gw+KtWEuXrrggW7jC2DOitkKgjz51b4fcu8iXHstbNySmVVIBjQkuWEjwgVKtbo7RsjPh8VZLOQblt7ZA4AQrgtw8RQZjiN0r9iz22LRXtIO8i3grmfFVYAdaL92fpRtTZwr9nbU913fRQIMAAAAchJ+VSdu7RxuFcpdClnXRgquAOHdzaA+YoZvYi6yauwXgEFu0IjmFUBR5xQVOL2YbGIu3rN25al7n+GQJtM0wCOTCOvKnNpbc+tYe3Ys2OxwllllVuMxPKOrMZ4daLd191RiQLt92K5tQwGZo5QO6F8waJtr7q4dkHZ5rWVg4W2EClwZBIKkHUCgDNnP8AVbWJsXO5ZuJNoMJIkQV5+fHnU3cHd9Qtu9evGS0rbgFSvDvdescqHd9Mfibtsvc7RrVssinsktgGYZoE6SAMx4xpFDg3vvC0ttVtjKBFzv8AaSOcl8voFjwoNs3q2Qbt/PYbLltERmi3x+6NJ8Y5Cs83qx728PcAhQwC6CDP2tedDeH3qxdvI15nuWy2aH4PB184nyp/eHaSYjEhFM2wQ7ZWzcpjpoaB/czHMruzkk5FHeBJAoi2ttYOgHegkScp4DjEnU0J7HxGZ7zS/EcImOVTrwziC17wlQSPIzoKCBvBgm7G0Qhh7rZAAJbToJPyip+7ly5hrd+xdzWzfTuwRmEAzKzKgjmQKjnB6qVe4pUyD2es+9WGx7QR7l189+46lZu2s0TzQZoB8TNADqpUnLDQNJAIjwBmjrd7btjD2LJFsJcJZLuVQC+bgPHl5UzsnZHZXA6rMAwt2zmWSOYDCTzqm2/aFhrJks6vnK5cv2swAEkjXSgudu4/6vftfWMPcQAAhO0Kq6jhKqYMadKqLm1b126909qM7zorEZeCg9QIA6aVL3t2njcXjLL4nDNaeB2VsKQSkyTJ4nxMeVXGB28L157ZtXbTLplViw06zqDQRd4g2KYP2LorLEcS7DSWUGFHienCivZ+3ezsrZNq6pUQcoBHoQCDUA2vC95zXWrBJ/748z/aga2rs+xi7im4mJLAaAFV0HmsmmxgLOFDPdt3BnA7NiYieA7rQx/zCpOJTIjO3bGBp3wNeUkjh4VU7R2hbu2gGa2jqwIAXMdOJmAAD+5oIu8uw+0ui5Zdcr2+9LcCOOYhRHlrVFhdn3lQvcDrZCtlLZgrk8rYjWfAa1dY0d9bqOGA1OdUZc3QSVA4faq3t7+XsZba1fayo0KZUaWIPASTwjlHnQUWwtiY7s7gs2ls2ryZHLEBmQ8pgvrPhS2wVwswa9fLgKBbzgKwXgC2ZTEnQBT1JohwuLJ/hHHuGBk5LKBcsaLBH5zULaOOuWT2mGQXnYlGVwW7nMkAiCTQFewVwuHwouY1j9YS2zjtmkK2ulpZ4DgCNT1qt3Y3iAUXMjKLoDMARlDEasABLE+Joe3f2JhHxJuYq3iVQlSgMd1uJLODogPACrbbdtXvuUU3FPBpIHCOBE8uNAW//lNvrc/pFdQJ9SH/AIf9X9q6gj3LWYgm0+hkCRAPlwmrPdKytrFK62nzd5sx7x+E8yamJsu9ze3H+SdfWrfY+zWSzdu3GXMe4mQRxGvIUD+LxVu9ds3QFz5SDBlgpiZjQc/WpeHxIN+7h1ZSGtBgC2ZgJK97pwmszwm07lhShCuATGZmEEHThoROsEGatdx3u3cd2rse6jFzP2eQ96Bg2VXugM8ErIUaQSIMnThV1udjrdq+XIIyrz0IBPECeo41V4u06Yu6LeXK6m4VM6a6Hgfb50MNi1uG61yG1AgFlPOBBX1ifWg1fA7eVTfUXy5LM1v+I8Z21IOVoUCRpp5E1b7vbxlkdy6NbTKGcOzANrm+InXhOtZ1uhuxjMtu7YezbDAQxRnuKp5AZY9JHnR1g92r31LEWrzhu0VoCrkjpOpGbhrQV30h4y3dZAcyMB3YJllPE6acYoOtFZI/it55oH9JmiTFYW9cwmHNwL26ghjMj3HpUexsxiDmCg8gFLA+ZzCPY0FxuleXIqKxzySQeMT41abbtuELodV1jqOY0oRO3hs4G7dskq0L/DIJnjrmIqFjPpctuMtuxck6DMFjXTk9A7vTtdTs/EMzHPe7oUgiBwgacOJmshJoq3/xjl0ttooGbKAQMx46k96PShSaDQMLsy1ewOEctDJmXKBm58xBjhTww6KOKj/29fwqTuMrNg1XLoGYiSATrrAq6+qNH+F/qH60FFbtqBo4XySPwpRcDjdYz4f2q9XBN/4v9Q/3U0uDuz/hD+of7qCqV14dofY1126icbrRw7pNX2H2eWnMFSBpJYz4DLm+cUlsAxWYAb7sEz65gKCpS5aP/dvn3oL3qw7PfYpmIA0JOvnWhsMQBAtj3H+6hbbC4g3CtwGWjJbnieGgB+dBH2fvReuY61ib47dbaFCvdUBYg5dAJnWTr48KIMBt3AXDdTD4IWbjGO1BDNHEmeIby9TVBsTZBvYh7dxeyUHvqozFAB9mTqSY1nrVvsHdNrTXrhzKQ38FSAZHLMQ0L7mgnXGsj4r10ebR7TS7hsC2XF2+xHFRw8O9OvtQfjcfiMRiWRFDhTlkfComCSx0Gs609tXBPhLqIlwXc+XgdMxPCAeFBYNh+0ud43GZRIEZoJB+FSCBA+1E+NB+NuN3hBGutHy4fGSxKquaM3AjTyahDEYXt8SbakS7wNY8z7Amgj4Qp2RNxySolUHAt1Pl5V2BuG4/aXJusrDuhQEgcmPCPAedXm1mF1LotgCwjLa07pITxA1Bbl61HXUADgOXSg47WtB2C4a2LjNIYx3Z5xqfnUvCbQU6HMwHAgxrzPDWoVu3AYB2XNEqFBDdczFpA8ADPhTioPAeQgew0FBd2cWh0DEeBA/E11xRwyt7D8jQ/inhdKIN3LrXVgZJH3lk0Hgsp90+1dVwdn3f/wBf/wDOuoL2zaEjMSBzIp7E380BQQi6KDB82MaSajSa8uNlUsxhQJPlQZxtQ/xnUgghiSI5Tp70c7F2ecNh4V0a/iNWKwy27ajQSCJOuuvFjQnicYhvPcVYLHieMcvAUUbp7GxGIlw3ZWxobhHHqFH2uXMAfKglWcK6zBzM3FjxJ9BAHQCs+3te6MQVe2ttF1QLAzTxYkDUnhrWm7X29s7Bd263av8AzHOZ/wAvwj0AoP21t7Z+0FygGy6g5WVQDHGOEcqAt3M332cmCspexKW7iIFdWzzmA1ju970p3av0s7OC5LZvXc2krbKjXTUuVMeQNYIcGwGsDrJr04U6SREjWdBrxPSg+hsUsWrUdJ99aiAfuaj4EnKpLFhlEREcOXXzpw315n3oB76QsOGwVzT4SG9jrWZ/UwtvDXYMvcIPQ5XEVrG8kXMLeQHih/CgHE2s2AwUSSLsmBMAnWYoDffWypwbd0ScusfnQHd2CBgTiIObtAB/lmD86NN8MYpsIin4iJ15AdKb2mtsbN7MEGEXSRxmgl7h24wiT1P40Rhao90mjCpGvGrkMaBZTxrzLXg8aVk6CgTlrwivTbPlQ/vbjexRFlu+2p5QIJHqSPnQUW1d8bj3ms4ZVAUkFz8TRAMToBP/ADUDaG8WJRiDAY93QHqT8XCSOMU2z2i3aFQGHmPXTj51U7Rxue7Mkxz4n05UFgN4L9t82cg+PDh8xWgbs7VGOTuCH+FgepHHyrKcZi1Ycp4cB+OnCij6JMY1raNsSMtwMrg66ZS6kdDK8fE+FAX7sbv3tnLdF8WwC5yuBOZeTNx/tTmPw4xeTMVKI4cFMveZeALADTn+dGO3Mcn+FdSVYTnJJI9AJnxmqa7sxLSL2XwnU+Z8+NBW7TbLbaTGkacZNZige1dc2slwsCpzRInjoRxo33rxUZbY8yRrE6CeYofO7LG298Oc4HdXrB700FPcwj2rDBnEkp3VPHXiRHKl4W8CuhmoW0rhKRJM660xsROJNBfqrdmT2crmE3Mp0PJc3AdY40xceB0pbKMoOYTPw96R4/Dl5DgZquxKu3A6dOFBHxuNkgcqvt1NpLaJZzCiZNDGKtwPLjzpd4ulsAgqH1BOhI8ulBb4vfjEl2KFFWTlGQHTlqdZ511CzNXUH0ABVBvtfK4UgaSyg+U1ZNtxOWHvn0NVu8e0Fu2GtnD3RmgAnQBiYHEdYoKvcLd/605uXdLFv4jwzHiFB/E8h4nSRv79IZAOGwcKqjKWAgADkoqVvNtUYPCJg7B72UBiObHVj71mowmsk+Mn50FZfliWYkk6kmo9liOFT8c6nupw5nr5eHCq80EpLhPM1Lw+blHuPwNVgNOLcYcDFAe7N33e0ot3rQhRAIkRA0niCPKq7a+9tx3GWFUfM8fHwoe2fgL2KcW7cuQNSTCqOpPIfPoDwo82ZuHh4AvYl2fmLeVB7uGJ6TAoKHB7xlSe0J7wOh5z4cKm4EW74FsO6qGENZQrqTABjlqNaIcR9H+Gb4cwP3jfJP8ASLWU+9W2xNj2sEmTtC4MaBBoQImZJ18aAZ2rshk7O3atXHH2nIk+p4irraWyc1hlt2+8QAIgfjpVvjsfZRcz3Mo8RJ9hqaXhbiuodHzKeB4D5ifeggbtYG5bsKt0ZWHQg6ctQIFWot+NLUgf8ilGDx/fyoG1U+dOKppRdR/Zv7V72ix/f+1Akz1oK3+uNdQJZEtbzM51kAAFgATlOkHhJgR46hu7gA57RwYBhQQYJ68IIH40F/TXg4uWcQrur5ShVZErM5pXpMQZ5eNBlDBipMEEeBiq/PB8fGn8XdzHU8OutR0sg8wB6fmaBDtJrQPohwwfFm6xhLKFmJMSzAqg15QH9hWfYk6zX0P9Eu7LYbA5m0vX4uNmEhRl/hrHgpk+LHpQW2Lw6uFvJcYFDJhgwKnQiDIiOgmn8cga2dBAGhHP04ChnejefE4G6Bi8NOFYx9YQ5l1+8IleMQfSan2Npq9odg8Ll7n3T6/F86AHa2cRiGAMSfhOjBV7skHUfrRSloBQg+ECOHKotjBqjtcCAXHADvmZs0GZhjodeOpqQzHwPhH60Gb4nd+b1227OEQkrEag68wYHpVUp7PungOGup861DbuHDqgt2VW4xylu6WIIgAkLw/cUMX/AKNwBpiAH5lllZ58CD86AaOOTKAAc2sksII5ALlBHmWPpTQYMYkVftuJifgRsGV075zh/wA9KnD6OFYgX8QtsAcEs5c3jndiD6UARinUwoOmgHmTFO7yXZu5fuKF+VaIfo/s2Ez4fM7jiWYNI5gACAfKsu2yWN65mBU5jIIgjwjlQQjXUgzXUH0Br1b2qu3iLdjKgtlZWIMDQGenlpSFxdrX+Ikf5wabbEWWkF0PUaH3gUAFvFimvFmXUzw8KpbWDusDIgR9oxR/jNmYUme0Kn+UafhS8Jg8KhkE3CObLmA/9OWKDPhsp1UXb2VbRJ0zjO0AmAOInLEnrNKtbEuOttwoUXS2XWeBBGh1iG0PODRfvgv1kWbNpdSxZiEiFAidF/mq22nhLNywtoo6dmP4bKhUghYHAajqDQAOx9h3TijZjUMVJPDhmPWdNYHH1og2h9Hl24Q+HKCUVmUmAGJOaDwC6A+tI21tJ7TIGBDWwBm4SR8LDnqKu8LvuLgS2LZzMTIXQt3STPInu+sUDGw9nW8JY7K4Qbj9+5xjookawAOJ5zSGw1pj/BuFH+6XPynQ1V4xb13NiUMM9whV1lbSdxQeUmM2kzM86rHxTP8AGluesFdfErw84oCQbRu2TF0GPvCpd3HKYJM9DP5UI/8AUsTbHAsh6kOvoeNRv+ra6IydRMr6A8KDSNzNpzedmAI+FSdZH2o9YHvWkYa1YcEC0knmFCn3HOsG2DvDDhG4FpDdCY08pHzrVNj7Q4fKgcxJCOUadP5SfLWKR26/tT+lO7yKzAPbyg8DmE6eABHSqe01yO9knmSCPYA6epoLFr4/ampGFuWh3rrEKOQHebwGojxJqnOfqnh3Sfzoe2njznILcPCKDWMJvdhJC95OQzAR4cGMUPfShh7GJwpZLqG7al7cNJOneWBxkfOKzrt54A+lNPiyvEUAi+zL0k9mw86VbwLjip8aIrm19YHGpCYlI7xE9ONBN+jjcVsbdF28uXC22kyP8VlPwL1UEd48Ps8Scu+rGkVlO5m9UlbJOVVELA0gfIVpOFxgIGsxz6jlQWFy2GBDAEHQgiQR4g1RPudhgQ1lWsEAAC2xFsf+3OTWeQB4VeJdBpYagz/bGzrlhtULqeDCT7gKcp9aqe3ef8J/34EVq5APHWqHbG7nad605tt00Kn3EigB/rDZhmUrrxM/jFOY8n7Mf1qP1NObTwF633bpcDrplPqABTOEfNb4Exp3T+jCgh4e5cBIJWDxkj5VY4Rzyb0FyR/T2dUu0MWiOoUsjEgS1yIH9bEe1XCMyjgz+Vwx73Hj2FBI2g9pLbFiEaCZHdPD0rENrqCRdT4LkkCeHWfGtjusGBzCJ0IBB+etZHvLaFgmyASubMCeU/ZoKiK6vE1HEV1BtQH8p8tP91em3wGT3Y0g4g8o/t560r6xA8KDy6h+4PKf70lFOsrp5x7081+Y1g/vpSBfPJtPEH9igbS2TqBr1n9aWbbkzEmOJkn3pSOZGsx4H9ad7Y8dI8o/GgD97N3yUe8ARlUFgDmzRAmOUDp0FA2FxvZurgnQ6wYleDCR1Eitka8/l4/prVdd2PhzcFw2LZeZBKRr1IHE+dAtEXKMsZeIjhBGnyiqDbK2FuKSpLE6qOEdT+nOr/aCNqY0HGKEtqPqef5eBoCG3dtXVhYHhHDyFQMZsJDyFUNrEMDyX11q3w20oABaemmpoIF/dwcj84ol3axzL/CuHvDgfvD9eRqN24bl8jULFd0h1kMpka6HqI8QaDRcRiJtE/dGb24/Kagm0HGYcPPh/am9kYoXEHiPkf8AmhnZu1Xw75bmqTB14coPSgKja66/vzoC3pwN23dLwzIeY196OiwaCpkESNTPvNcEH7JoMobbMc/SrPZ2HvXiM5Nm3zMd6PCeFaCMEmbREDTxCj8Yqp2lYZrhPKeXnqaCVg91cHbRX7M3HaDN1i32h9nReHhULa24t64c1nKgUlTJgQDoRHhHSi3H4WbaleGURUnC7VgFSM2dZiJJMQwA58KAO3f3LxNi/be7cWJghBPERqWgRNaG5Cd3KwPjoPSo2zsRnGWGy6jvrBHvrVgmKAt5bgc5TEgT5UC8JiiDE1ZLjBzOtUenENPSYB8jFPXsasd9Gy/eGsecaigvBiqcTGDnpQbe2nk1VwyngfyPjURd4GY5dKAi34xRXCM65SgZc8mDlzaZdNWzZRGmk1nq3icxtwVbWAYnrB5GoG/G9PbOMNaM27Zm4Z+K5wAHggkf5ifu1WbExxtaNJSfUUCtqYW24PeuK3RzI+dWu7WJbsR3jpoToTPQZpj2pG1MZbK82B5Efn+VQN2MTkdhwBMiCR8xrQEGJwzk/GV0kgToOrs2rHoAFoW3v3fN+HskBgNVI+LxzAcaLcTcAEz3ZkgDMzHyA4eAHnSMo9+f6jlQZC+wL6mGtwf8y/rXVqeIwAZifw8q6gkOOUmedNlJ11gcPE+NWpxPRUHv+lccWeGVPnQQFmIPxHp0rwJHGdPnViuLYD4U9j/urvrzdE9FP+6ghKB0184pYUmIBgev4GpYx7/y+gP5tSnxTEETx+Xl/eghLbkEQSZ6fmKet29R3WAHQHjShi3EDMOnAT+/SvTjX+98l/SgS9kkHunXlB4e1B238Pbw+JQ3kc2bg0lioD6yJiQOB/QcDE494JzH0CfLuU1tSyL+HdWfMGXRDbIM8v8AtiCD40APd2TYiWOXxnT0phNjWSZXEAH/ADCqq3jDYuKHXtLY+ySQI6AjUD9inbt2yw0QNz8qC7XY94DuX8w6HUUm5h8QPiVG8iR+NDFy7ctEFS1udQAW1HkdCPGrTCbduxF2SOEjjQGG5F3Uo3EGInly16ax6V7vVsNu2YzlVjKkiBqJOvBtZlTHnQkm0mtXA9vXqOGnnWgbE37w9632d8AgiCGH4/rQDmxMRcsXVtXhlBPdJMjXQweamAZ5EAHkSa/Un1/uKo9qbsZ5bBXFe20k2iw4xplJYBT40/ssXhajE2xbcad5rbEiBr3WPOR+5oLcYNpB0B/fhVpjNkK6ho4j/mqPBJmaEABAnNpp4yB40ZYC4HRdZOgPnAE+sUEBML/CC9NKqyqK4lSNdddIPH0opxCJbBL3FVePeIA9zVTisfhj8M3j0tqT/q+H50C9m3rasx7QODrAB09x+FPfWg5JFto5BQDPnrp5fPlVYiOxBZewQcFUZnPmfhHzqSuMdu7hwFHN/iP9XD296CPtgrb1IgtwTTMfGBy8SQKosJinGftr4tzwXMBCn1miEbPVCSZY8WYmS0eJ8dPfoKoscYYTxYT8yKBsNY1i/b16EfrTWfDMNbqaeQrjePI021xjzNALb1bHsWl7fCsuh76Lwyn7QgRpz8NeVVuz8ep58aOWuAiDqCII6g8ZrN94tjNhnz25Nljofun7p/I/nxAjtXl4E90/KpmEwoDvC6GI00PlA6c5oP2djp0Jop2LekzmOnAco/f5UFphw0gkuh5MASpHQ6RVi+IRYDrczfyoSKhk3EOYMmRuICkH/wCR1rrjdIAP78aBbYu1P+Ff/p/vXtMm94j0FdQPs3nNeoakDAN094pf1F+oH4UEcP4V6zCKkvhWjl71w2e3UHzoItsdKck9JqUMCQOI/D8qUMD/ADfv2oIiqPAHwrwnWpv1PlIpP1ID7Q/frQRdPEDz/IVOTswuYgnxYwB6c68OGX74HtVfjbRA0XtCObEn5LA+dAHbxbIt3LpFrMWdi2qBEEmScx1bjyBoTx2y7tpiI+FiO6eY6cNNKLH22C5tlQsGCMoH6k+9ebUuKwnj+4oKe9sHEi9ZGJYBXORbhbOFAGbUCWgamAOsVNv21srJjT8ae3k2+fqeHCLMswZ21ytabKAsc2Eyek+dBF7GM7S/e6A/D7CKCTidoySATB4kVH7RV1Umesa+80wBXuWgv9mbYRiFvhR0aCfeCY8wKtcVtJbGVxYVx9m4l/Mp5RAA9iKCwKUlwjxHEjkfOg+g9j4Zmw1t1/7oDxBEqRK6EDkZ9TV/s7NkyqJY85iIJB/KncDeW6iOhGVlzCOEMJHprXXyUuDzBU9Z0I9OPvQN2sGqtJUM3U6n0mpTIzaIAvixk+w0HqfSrBVS6J4HmOYPSu+rKunLp+tBVLskMe8zXOpb4Pb7XlwqeuGCiBp1PP8A5p9sQo46VHvXQ3dB05+XSgrrrBj0B4f5Rwoe3oshWSOYPyI/3UW3LI4wDVJvK6paDFQxzgARMSrE8uJgaeFAKA9Jpl7sasQPEmpq7RH3FH76RSTtAfdT8fyoIitI0aR+/GkYjDB1ZWhlYQVPCKnHaHRFik/9Qf7iex/WgzLauymw1zmbbHuN/wDU9GHzGvUCw2ZjckEcqK9s5sQotsiFSdQWy+UEjQg6is+soUuNafihInxGlBqdl1e2G+xcEg9Dzn1ppsA+oyyAPi5enWhjZG2jahWGa2eK+Hh0NEN/btsKLeHvAkkaOGBC8TAIE9KBoWT90+wrqf8A+pv/AC11BNa8Y+0fGT+legniZ9z+tLzCJJjxPL1GlI+t2/vD3H7+VBwM9fX/AJinGU+njH6VwAPAEelOERzPtP50EZUjQGf35UtG5Tr4rS+z6NPp+/wpK5hrPuP7UDnYjnB9q9NteMj9+deLd6gEeX5GnM0jgaDreHUnj6k6D0HL0rmtLJHHymP1HypyxhXYSiOwHNVJHypT4e4gl0ZR1KMBQU+0t3rF8Eune5Ophx/6hx8jNDl7cVye5iiF/mtgt7hx+VG2flz/AH1qo3g3itYRCXYG4VJS39pjwEx8Kzz8DEnSgEd9MSuFw1nBWWBMHtOBOU668QpZmY9YAoEFSMdinvXGuXDmdzJP6dAAIHlUY0Cprya8BpQoPBXhpcUhqDbvoY2u9zCi25zG07KgnU2wAY8YzGB0HhWj4nC5hpqI08Kyf6P7DWMJZcQGJN2T4nTn0Ue9F9n6U8F2zWMRms3FIBY62yYB+IcOOsx60BLYcfFqOTkcQepHMU/dvAcGBNR7L27w7TDXrbA9GDKR6Gn8NcZYBtL5hxHtQRvqxPGSfGnLeAjjxq4RiR8Mev8Aao20catlC7vatqBJZyAB7sPxoIz4a2glxJ6AEn+3rQ9vbat3rKC5/CtreUgjUyEfXKCJ4/MV6/0g4KcoxWHJ5sWAH+ktPyoU2vvQuNxYt4du1s2LTZ7gUi2bjukKo6BUMNzluQmgTicJaGlu6zjnKFPLiSSaThbdnOBeu9mhOrQxA9qdFsc49Zpu4kHkBQPJgLbuwsYrD3Lan4hfWQP5lmU9dKqMfcdFYocxEwBGsfOKnGwDy8jTfYDhJjwNAF7RxGKvAA2T/pn1736VTXlay8XVObjMzPrzrSrljTw9vfrUTHbIt3lAuSY4EaFfL9OFAGDHLl0Mzxkxl0qQN4LgIzXDdM/Dci4PTNJB8oojTdnDqmXKG1kltZPvApVrYNlTKIg8l19xQIW7ImK6phwx5RXUF+uHtzoiA8u6KUbAPGD5CPwrq6g87PTxrxwQOn78K8rqD1iYEHT1pwcIk+X969rqBRQxz8p/f40kXIkHTw/ZNdXUCs5+y1xD1S4y/wDxIp69jLrqA924wH3mke3P1k11dQR3A56fv3rGt5dpDEYh7qghDASeOVRA8p4xymvK6gq68aurqDxTXte11B7NJNdXUGy7qJOCw/I9mNOI8/UQfWso3mecZiSf/Nc+TkD5CurqCtQRqND4aVMXaF6Mva3Y6do0e011dQNjEMPtNHPvH9aOF33s/VWtLhbSHs+zJygFpBGgVT5yze9dXUAEBWw7rYJbeFshftW1uExqS4zEnlOseQFdXUFkRJ119tPwpu5YWeA/fyrq6gQ9pRpAjpJ/Lj612RYgCK6uoEG1403ds8OBPr+tdXUCWsD4jM+Zj2pZJHgPA11dQNNcM8T8v0rq6uoP/9k="/>
          <p:cNvSpPr>
            <a:spLocks noChangeAspect="1" noChangeArrowheads="1"/>
          </p:cNvSpPr>
          <p:nvPr/>
        </p:nvSpPr>
        <p:spPr bwMode="auto">
          <a:xfrm>
            <a:off x="0" y="-84137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25" y="182132"/>
            <a:ext cx="1966131" cy="14860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5638800"/>
            <a:ext cx="8759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 will still enter points in Infinite Campus for your assignments.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62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 side by side look at the two </a:t>
            </a:r>
            <a:br>
              <a:rPr lang="en-US" sz="3200" dirty="0" smtClean="0"/>
            </a:br>
            <a:r>
              <a:rPr lang="en-US" sz="3200" dirty="0" smtClean="0"/>
              <a:t>grading scales. </a:t>
            </a:r>
            <a:endParaRPr lang="en-US" sz="3200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400800" cy="272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902" y="3883512"/>
            <a:ext cx="4374995" cy="266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289" y="4495800"/>
            <a:ext cx="995022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583207"/>
              </p:ext>
            </p:extLst>
          </p:nvPr>
        </p:nvGraphicFramePr>
        <p:xfrm>
          <a:off x="457200" y="990600"/>
          <a:ext cx="8381999" cy="544355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32042"/>
                <a:gridCol w="1196240"/>
                <a:gridCol w="1234159"/>
                <a:gridCol w="1645546"/>
                <a:gridCol w="1542699"/>
                <a:gridCol w="1131313"/>
              </a:tblGrid>
              <a:tr h="585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Assignments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Student Score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Possible points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0-100% scale (currently used)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50%-100% scale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 point scale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homework 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quiz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test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quiz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 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test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final grade </a:t>
                      </a:r>
                      <a:r>
                        <a:rPr lang="en-US" sz="1600" u="none" strike="noStrike" dirty="0" smtClean="0">
                          <a:effectLst/>
                        </a:rPr>
                        <a:t>=</a:t>
                      </a:r>
                    </a:p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79% of total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pts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74%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ave</a:t>
                      </a:r>
                      <a:r>
                        <a:rPr lang="en-US" sz="1600" u="none" strike="noStrike" dirty="0" smtClean="0">
                          <a:effectLst/>
                        </a:rPr>
                        <a:t>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78</a:t>
                      </a:r>
                      <a:r>
                        <a:rPr lang="en-US" sz="1600" u="none" strike="noStrike" dirty="0" smtClean="0">
                          <a:effectLst/>
                        </a:rPr>
                        <a:t>%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ave</a:t>
                      </a:r>
                      <a:r>
                        <a:rPr lang="en-US" sz="1600" u="none" strike="noStrike" dirty="0" smtClean="0">
                          <a:effectLst/>
                        </a:rPr>
                        <a:t> 5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2.8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letter grade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410200"/>
            <a:ext cx="9429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05522"/>
              </p:ext>
            </p:extLst>
          </p:nvPr>
        </p:nvGraphicFramePr>
        <p:xfrm>
          <a:off x="307694" y="1066800"/>
          <a:ext cx="8382001" cy="494055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75954"/>
                <a:gridCol w="986246"/>
                <a:gridCol w="1143000"/>
                <a:gridCol w="1981200"/>
                <a:gridCol w="1600200"/>
                <a:gridCol w="1295401"/>
              </a:tblGrid>
              <a:tr h="508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Assignments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Student Score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Possible points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0-100% scale (currently used)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50%-100% scale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 point scale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homework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quiz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test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quiz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 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test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final grade </a:t>
                      </a:r>
                      <a:r>
                        <a:rPr lang="en-US" sz="1600" u="none" strike="noStrike" dirty="0" smtClean="0">
                          <a:effectLst/>
                        </a:rPr>
                        <a:t>=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83.8% of total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pts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84.3%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ave</a:t>
                      </a:r>
                      <a:r>
                        <a:rPr lang="en-US" sz="1600" u="none" strike="noStrike" dirty="0" smtClean="0">
                          <a:effectLst/>
                        </a:rPr>
                        <a:t>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87.7</a:t>
                      </a:r>
                      <a:r>
                        <a:rPr lang="en-US" sz="1600" u="none" strike="noStrike" dirty="0" smtClean="0">
                          <a:effectLst/>
                        </a:rPr>
                        <a:t>%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ave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%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3.7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04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letter grade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10200"/>
            <a:ext cx="1978152" cy="131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grading scales will not overly inflate earned grades.    </a:t>
            </a:r>
          </a:p>
          <a:p>
            <a:r>
              <a:rPr lang="en-US" dirty="0" smtClean="0"/>
              <a:t>Allows students who make one or two mistakes to not be overly penalized.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648200"/>
            <a:ext cx="2323810" cy="1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9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450351"/>
              </p:ext>
            </p:extLst>
          </p:nvPr>
        </p:nvGraphicFramePr>
        <p:xfrm>
          <a:off x="685800" y="685800"/>
          <a:ext cx="7772401" cy="51053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02788"/>
                <a:gridCol w="945048"/>
                <a:gridCol w="1059601"/>
                <a:gridCol w="1675314"/>
                <a:gridCol w="1513288"/>
                <a:gridCol w="1376362"/>
              </a:tblGrid>
              <a:tr h="574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Assignments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Student Score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Possible points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0-100% scale (currently used)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50%-100% scale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 point scale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quiz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test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homework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quiz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 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test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1243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final grade </a:t>
                      </a:r>
                      <a:r>
                        <a:rPr lang="en-US" sz="1600" u="none" strike="noStrike" dirty="0" smtClean="0">
                          <a:effectLst/>
                        </a:rPr>
                        <a:t>=</a:t>
                      </a:r>
                    </a:p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22.3% of total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pts</a:t>
                      </a:r>
                      <a:r>
                        <a:rPr lang="en-US" sz="1600" u="none" strike="noStrike" dirty="0" smtClean="0">
                          <a:effectLst/>
                        </a:rPr>
                        <a:t>, 28.0% average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52.5</a:t>
                      </a:r>
                      <a:r>
                        <a:rPr lang="en-US" sz="1600" u="none" strike="noStrike" dirty="0" smtClean="0">
                          <a:effectLst/>
                        </a:rPr>
                        <a:t>%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ave</a:t>
                      </a:r>
                      <a:r>
                        <a:rPr lang="en-US" sz="1600" u="none" strike="noStrike" dirty="0" smtClean="0">
                          <a:effectLst/>
                        </a:rPr>
                        <a:t> %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0.25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letter grade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65" y="5257800"/>
            <a:ext cx="2228850" cy="115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1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this represents half of the grading period, the  last slide represents a student who has a chance to recover from poor choices.  With a </a:t>
            </a:r>
            <a:r>
              <a:rPr lang="en-US" dirty="0" smtClean="0">
                <a:solidFill>
                  <a:srgbClr val="FF0000"/>
                </a:solidFill>
              </a:rPr>
              <a:t>52.5%</a:t>
            </a:r>
            <a:r>
              <a:rPr lang="en-US" dirty="0" smtClean="0"/>
              <a:t> in half of the expected work, the student could still earn credit for the class if he completes assignments and does well. </a:t>
            </a:r>
          </a:p>
          <a:p>
            <a:r>
              <a:rPr lang="en-US" dirty="0" smtClean="0"/>
              <a:t>With the student with 28%, that student will simply give up.  There is minimal chance of earning credit for the class.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649</Words>
  <Application>Microsoft Office PowerPoint</Application>
  <PresentationFormat>On-screen Show (4:3)</PresentationFormat>
  <Paragraphs>298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Guideline </vt:lpstr>
      <vt:lpstr>Rationale</vt:lpstr>
      <vt:lpstr>Scales</vt:lpstr>
      <vt:lpstr>A side by side look at the two  grading scales. </vt:lpstr>
      <vt:lpstr>PowerPoint Presentation</vt:lpstr>
      <vt:lpstr>PowerPoint Presentation</vt:lpstr>
      <vt:lpstr>Reflection</vt:lpstr>
      <vt:lpstr>PowerPoint Presentation</vt:lpstr>
      <vt:lpstr>Reflection </vt:lpstr>
    </vt:vector>
  </TitlesOfParts>
  <Company>Illinois School District U-46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</dc:title>
  <dc:creator>Illinois School District U-46</dc:creator>
  <cp:lastModifiedBy>School District U46</cp:lastModifiedBy>
  <cp:revision>51</cp:revision>
  <dcterms:created xsi:type="dcterms:W3CDTF">2013-04-04T15:39:22Z</dcterms:created>
  <dcterms:modified xsi:type="dcterms:W3CDTF">2013-04-30T18:17:23Z</dcterms:modified>
</cp:coreProperties>
</file>