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1" r:id="rId4"/>
    <p:sldId id="259" r:id="rId5"/>
    <p:sldId id="263" r:id="rId6"/>
    <p:sldId id="258" r:id="rId7"/>
    <p:sldId id="260"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B6B6"/>
    <a:srgbClr val="FA8E8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698" autoAdjust="0"/>
  </p:normalViewPr>
  <p:slideViewPr>
    <p:cSldViewPr>
      <p:cViewPr>
        <p:scale>
          <a:sx n="80" d="100"/>
          <a:sy n="80" d="100"/>
        </p:scale>
        <p:origin x="-72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303BDC-552A-4362-A181-1A76D017450A}" type="datetimeFigureOut">
              <a:rPr lang="en-US" smtClean="0"/>
              <a:pPr/>
              <a:t>1/18/2012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36D8C7-BBBB-4F2A-B5BB-8E1E737D444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a:t>
            </a:r>
            <a:r>
              <a:rPr lang="en-US" baseline="0" dirty="0" smtClean="0"/>
              <a:t> a simplified overview of the process utilized to bargain the Elgin Agreement.</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image conveys</a:t>
            </a:r>
            <a:r>
              <a:rPr lang="en-US" baseline="0" dirty="0" smtClean="0"/>
              <a:t> the traditional room setup and orientation of bargainers in a traditional/positional bargain. The darkened circles in the middle of each team represents the spokesperson for that team.</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Each</a:t>
            </a:r>
            <a:r>
              <a:rPr lang="en-US" baseline="0" dirty="0" smtClean="0"/>
              <a:t> side brings forth their issues.</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Dialogue, when present,</a:t>
            </a:r>
            <a:r>
              <a:rPr lang="en-US" baseline="0" dirty="0" smtClean="0"/>
              <a:t> is run through the spokesperson.</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Each side prepares positions for the other team to consider. The responses can range complete</a:t>
            </a:r>
            <a:r>
              <a:rPr lang="en-US" baseline="0" dirty="0" smtClean="0"/>
              <a:t> acceptance to unilateral dismissal. Additionally, no rationale is required when rejecting positions nor is any sort of compromise. Saying “no” is a valid bargaining response and often times this leads to one side essentially bargaining against itself to reach acceptance by the opposing team. An important rule to note is that regressive bargaining is not allowed. In short regressive bargaining is either making a series of diminished proposals or ‘going backwards’ after some agreement has been met. It is for this reason that most of these bargains package together the issues into one larger bundle often referred to as ‘supposals’ as supposals have no legal binding or ramifications attached to abandonment. </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IBB process essentially begins with the sharing of issues. Often the issues clearly overlap or are interrelated. These issues are either resolved through the bargaining process or they are referred to the appropriate body to resolve. This is just one reason that not all issues brought to bargaining result in bargaining language. Other issues are withdrawn while others yet will fold into broader conversations and resolution.</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All bargainers participate in the IBB process. Essentially the two teams goal is to evolve into one team whose purpose</a:t>
            </a:r>
            <a:r>
              <a:rPr lang="en-US" baseline="0" dirty="0" smtClean="0"/>
              <a:t> is to best resolve the issue while affirming and capturing the shared or complementary interests of the parties.</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can be a time consuming process</a:t>
            </a:r>
            <a:r>
              <a:rPr lang="en-US" baseline="0" dirty="0" smtClean="0"/>
              <a:t> but the belief is that you collectively arrive at better, longer-lasting, resolutions that are supported by both parties.</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the work continues individual issues are resolved and </a:t>
            </a:r>
            <a:r>
              <a:rPr lang="en-US" dirty="0" err="1" smtClean="0"/>
              <a:t>TA’d</a:t>
            </a:r>
            <a:r>
              <a:rPr lang="en-US" dirty="0" smtClean="0"/>
              <a:t>. It is not until all of</a:t>
            </a:r>
            <a:r>
              <a:rPr lang="en-US" baseline="0" dirty="0" smtClean="0"/>
              <a:t> the issues that need to be bargained are </a:t>
            </a:r>
            <a:r>
              <a:rPr lang="en-US" baseline="0" dirty="0" err="1" smtClean="0"/>
              <a:t>TA’d</a:t>
            </a:r>
            <a:r>
              <a:rPr lang="en-US" baseline="0" dirty="0" smtClean="0"/>
              <a:t> that the entire Tentative Agreement can be brought forward for a ratification vote.</a:t>
            </a:r>
            <a:endParaRPr lang="en-US" dirty="0"/>
          </a:p>
        </p:txBody>
      </p:sp>
      <p:sp>
        <p:nvSpPr>
          <p:cNvPr id="4" name="Slide Number Placeholder 3"/>
          <p:cNvSpPr>
            <a:spLocks noGrp="1"/>
          </p:cNvSpPr>
          <p:nvPr>
            <p:ph type="sldNum" sz="quarter" idx="10"/>
          </p:nvPr>
        </p:nvSpPr>
        <p:spPr/>
        <p:txBody>
          <a:bodyPr/>
          <a:lstStyle/>
          <a:p>
            <a:fld id="{1A36D8C7-BBBB-4F2A-B5BB-8E1E737D444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71507B-228C-49A8-8BB2-345E3549526B}"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71507B-228C-49A8-8BB2-345E3549526B}"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71507B-228C-49A8-8BB2-345E3549526B}"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71507B-228C-49A8-8BB2-345E3549526B}"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71507B-228C-49A8-8BB2-345E3549526B}" type="datetimeFigureOut">
              <a:rPr lang="en-US" smtClean="0"/>
              <a:pPr/>
              <a:t>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71507B-228C-49A8-8BB2-345E3549526B}"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71507B-228C-49A8-8BB2-345E3549526B}" type="datetimeFigureOut">
              <a:rPr lang="en-US" smtClean="0"/>
              <a:pPr/>
              <a:t>1/18/2012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71507B-228C-49A8-8BB2-345E3549526B}" type="datetimeFigureOut">
              <a:rPr lang="en-US" smtClean="0"/>
              <a:pPr/>
              <a:t>1/18/2012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1507B-228C-49A8-8BB2-345E3549526B}" type="datetimeFigureOut">
              <a:rPr lang="en-US" smtClean="0"/>
              <a:pPr/>
              <a:t>1/18/2012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1507B-228C-49A8-8BB2-345E3549526B}"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1507B-228C-49A8-8BB2-345E3549526B}" type="datetimeFigureOut">
              <a:rPr lang="en-US" smtClean="0"/>
              <a:pPr/>
              <a:t>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FBF54B-CEC0-46D2-B308-95BC01C10E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1507B-228C-49A8-8BB2-345E3549526B}" type="datetimeFigureOut">
              <a:rPr lang="en-US" smtClean="0"/>
              <a:pPr/>
              <a:t>1/18/2012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FBF54B-CEC0-46D2-B308-95BC01C10E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Collective Bargaining</a:t>
            </a:r>
            <a:endParaRPr lang="en-US" dirty="0"/>
          </a:p>
        </p:txBody>
      </p:sp>
      <p:sp>
        <p:nvSpPr>
          <p:cNvPr id="3" name="Subtitle 2"/>
          <p:cNvSpPr>
            <a:spLocks noGrp="1"/>
          </p:cNvSpPr>
          <p:nvPr>
            <p:ph type="subTitle" idx="1"/>
          </p:nvPr>
        </p:nvSpPr>
        <p:spPr/>
        <p:txBody>
          <a:bodyPr/>
          <a:lstStyle/>
          <a:p>
            <a:r>
              <a:rPr lang="en-US" dirty="0" smtClean="0"/>
              <a:t>A comparison of methodologies</a:t>
            </a:r>
          </a:p>
          <a:p>
            <a:r>
              <a:rPr lang="en-US" dirty="0" smtClean="0"/>
              <a:t>(an overview)</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Traditional/Positional Bargaining</a:t>
            </a:r>
            <a:endParaRPr lang="en-US" dirty="0"/>
          </a:p>
        </p:txBody>
      </p:sp>
      <p:grpSp>
        <p:nvGrpSpPr>
          <p:cNvPr id="24" name="Group 23"/>
          <p:cNvGrpSpPr/>
          <p:nvPr/>
        </p:nvGrpSpPr>
        <p:grpSpPr>
          <a:xfrm>
            <a:off x="3048000" y="1600200"/>
            <a:ext cx="2895600" cy="4572000"/>
            <a:chOff x="3048000" y="1600200"/>
            <a:chExt cx="2895600" cy="4572000"/>
          </a:xfrm>
        </p:grpSpPr>
        <p:sp>
          <p:nvSpPr>
            <p:cNvPr id="4" name="Rectangle 3"/>
            <p:cNvSpPr/>
            <p:nvPr/>
          </p:nvSpPr>
          <p:spPr>
            <a:xfrm>
              <a:off x="3886200" y="1600200"/>
              <a:ext cx="1219200" cy="45720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p:cNvGrpSpPr/>
            <p:nvPr/>
          </p:nvGrpSpPr>
          <p:grpSpPr>
            <a:xfrm>
              <a:off x="3048000" y="1600200"/>
              <a:ext cx="457200" cy="4572000"/>
              <a:chOff x="2819400" y="1600200"/>
              <a:chExt cx="457200" cy="4572000"/>
            </a:xfrm>
            <a:solidFill>
              <a:schemeClr val="accent2">
                <a:lumMod val="60000"/>
                <a:lumOff val="40000"/>
              </a:schemeClr>
            </a:solidFill>
          </p:grpSpPr>
          <p:sp>
            <p:nvSpPr>
              <p:cNvPr id="5" name="Oval 4"/>
              <p:cNvSpPr/>
              <p:nvPr/>
            </p:nvSpPr>
            <p:spPr>
              <a:xfrm>
                <a:off x="2819400" y="1600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819400" y="2286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819400" y="29718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819400" y="3657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819400" y="43434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5029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819400" y="5715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5486400" y="1600200"/>
              <a:ext cx="457200" cy="4572000"/>
              <a:chOff x="2819400" y="1600200"/>
              <a:chExt cx="457200" cy="4572000"/>
            </a:xfrm>
            <a:solidFill>
              <a:schemeClr val="accent1">
                <a:lumMod val="60000"/>
                <a:lumOff val="40000"/>
              </a:schemeClr>
            </a:solidFill>
          </p:grpSpPr>
          <p:sp>
            <p:nvSpPr>
              <p:cNvPr id="17" name="Oval 16"/>
              <p:cNvSpPr/>
              <p:nvPr/>
            </p:nvSpPr>
            <p:spPr>
              <a:xfrm>
                <a:off x="2819400" y="1600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400" y="2286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819400" y="29718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819400" y="3657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19400" y="43434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819400" y="5029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819400" y="5715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Traditional/Positional Bargaining</a:t>
            </a:r>
            <a:endParaRPr lang="en-US" dirty="0"/>
          </a:p>
        </p:txBody>
      </p:sp>
      <p:grpSp>
        <p:nvGrpSpPr>
          <p:cNvPr id="3" name="Group 23"/>
          <p:cNvGrpSpPr/>
          <p:nvPr/>
        </p:nvGrpSpPr>
        <p:grpSpPr>
          <a:xfrm>
            <a:off x="3048000" y="1600200"/>
            <a:ext cx="2895600" cy="4572000"/>
            <a:chOff x="3048000" y="1600200"/>
            <a:chExt cx="2895600" cy="4572000"/>
          </a:xfrm>
        </p:grpSpPr>
        <p:sp>
          <p:nvSpPr>
            <p:cNvPr id="4" name="Rectangle 3"/>
            <p:cNvSpPr/>
            <p:nvPr/>
          </p:nvSpPr>
          <p:spPr>
            <a:xfrm>
              <a:off x="3886200" y="1600200"/>
              <a:ext cx="1219200" cy="45720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14"/>
            <p:cNvGrpSpPr/>
            <p:nvPr/>
          </p:nvGrpSpPr>
          <p:grpSpPr>
            <a:xfrm>
              <a:off x="3048000" y="1600200"/>
              <a:ext cx="457200" cy="4572000"/>
              <a:chOff x="2819400" y="1600200"/>
              <a:chExt cx="457200" cy="4572000"/>
            </a:xfrm>
            <a:solidFill>
              <a:schemeClr val="accent2">
                <a:lumMod val="60000"/>
                <a:lumOff val="40000"/>
              </a:schemeClr>
            </a:solidFill>
          </p:grpSpPr>
          <p:sp>
            <p:nvSpPr>
              <p:cNvPr id="5" name="Oval 4"/>
              <p:cNvSpPr/>
              <p:nvPr/>
            </p:nvSpPr>
            <p:spPr>
              <a:xfrm>
                <a:off x="2819400" y="1600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819400" y="2286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819400" y="29718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819400" y="3657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819400" y="43434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5029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819400" y="5715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15"/>
            <p:cNvGrpSpPr/>
            <p:nvPr/>
          </p:nvGrpSpPr>
          <p:grpSpPr>
            <a:xfrm>
              <a:off x="5486400" y="1600200"/>
              <a:ext cx="457200" cy="4572000"/>
              <a:chOff x="2819400" y="1600200"/>
              <a:chExt cx="457200" cy="4572000"/>
            </a:xfrm>
            <a:solidFill>
              <a:schemeClr val="accent1">
                <a:lumMod val="60000"/>
                <a:lumOff val="40000"/>
              </a:schemeClr>
            </a:solidFill>
          </p:grpSpPr>
          <p:sp>
            <p:nvSpPr>
              <p:cNvPr id="17" name="Oval 16"/>
              <p:cNvSpPr/>
              <p:nvPr/>
            </p:nvSpPr>
            <p:spPr>
              <a:xfrm>
                <a:off x="2819400" y="1600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400" y="2286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819400" y="29718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819400" y="3657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19400" y="43434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819400" y="5029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819400" y="5715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0" name="Rectangle 39"/>
          <p:cNvSpPr/>
          <p:nvPr/>
        </p:nvSpPr>
        <p:spPr>
          <a:xfrm>
            <a:off x="381000" y="1600200"/>
            <a:ext cx="1600200" cy="1981200"/>
          </a:xfrm>
          <a:prstGeom prst="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685800" y="1752600"/>
            <a:ext cx="990600" cy="830997"/>
          </a:xfrm>
          <a:prstGeom prst="rect">
            <a:avLst/>
          </a:prstGeom>
          <a:noFill/>
        </p:spPr>
        <p:txBody>
          <a:bodyPr wrap="square" rtlCol="0">
            <a:spAutoFit/>
          </a:bodyPr>
          <a:lstStyle/>
          <a:p>
            <a:pPr algn="ctr"/>
            <a:r>
              <a:rPr lang="en-US" sz="2400" dirty="0" smtClean="0"/>
              <a:t>BOE Issues</a:t>
            </a:r>
            <a:endParaRPr lang="en-US" sz="2400" dirty="0"/>
          </a:p>
        </p:txBody>
      </p:sp>
      <p:sp>
        <p:nvSpPr>
          <p:cNvPr id="42" name="Rectangle 41"/>
          <p:cNvSpPr/>
          <p:nvPr/>
        </p:nvSpPr>
        <p:spPr>
          <a:xfrm>
            <a:off x="7086600" y="1600200"/>
            <a:ext cx="1600200" cy="1981200"/>
          </a:xfrm>
          <a:prstGeom prst="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7391400" y="1752600"/>
            <a:ext cx="990600" cy="830997"/>
          </a:xfrm>
          <a:prstGeom prst="rect">
            <a:avLst/>
          </a:prstGeom>
          <a:noFill/>
        </p:spPr>
        <p:txBody>
          <a:bodyPr wrap="square" rtlCol="0">
            <a:spAutoFit/>
          </a:bodyPr>
          <a:lstStyle/>
          <a:p>
            <a:pPr algn="ctr"/>
            <a:r>
              <a:rPr lang="en-US" sz="2400" dirty="0" smtClean="0"/>
              <a:t>ETA</a:t>
            </a:r>
          </a:p>
          <a:p>
            <a:pPr algn="ctr"/>
            <a:r>
              <a:rPr lang="en-US" sz="2400" dirty="0" smtClean="0"/>
              <a:t>Issues</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Traditional/Positional Bargaining</a:t>
            </a:r>
            <a:endParaRPr lang="en-US" dirty="0"/>
          </a:p>
        </p:txBody>
      </p:sp>
      <p:grpSp>
        <p:nvGrpSpPr>
          <p:cNvPr id="3" name="Group 23"/>
          <p:cNvGrpSpPr/>
          <p:nvPr/>
        </p:nvGrpSpPr>
        <p:grpSpPr>
          <a:xfrm>
            <a:off x="3048000" y="1600200"/>
            <a:ext cx="2895600" cy="4572000"/>
            <a:chOff x="3048000" y="1600200"/>
            <a:chExt cx="2895600" cy="4572000"/>
          </a:xfrm>
        </p:grpSpPr>
        <p:sp>
          <p:nvSpPr>
            <p:cNvPr id="4" name="Rectangle 3"/>
            <p:cNvSpPr/>
            <p:nvPr/>
          </p:nvSpPr>
          <p:spPr>
            <a:xfrm>
              <a:off x="3886200" y="1600200"/>
              <a:ext cx="1219200" cy="45720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14"/>
            <p:cNvGrpSpPr/>
            <p:nvPr/>
          </p:nvGrpSpPr>
          <p:grpSpPr>
            <a:xfrm>
              <a:off x="3048000" y="1600200"/>
              <a:ext cx="457200" cy="4572000"/>
              <a:chOff x="2819400" y="1600200"/>
              <a:chExt cx="457200" cy="4572000"/>
            </a:xfrm>
            <a:solidFill>
              <a:schemeClr val="accent2">
                <a:lumMod val="60000"/>
                <a:lumOff val="40000"/>
              </a:schemeClr>
            </a:solidFill>
          </p:grpSpPr>
          <p:sp>
            <p:nvSpPr>
              <p:cNvPr id="5" name="Oval 4"/>
              <p:cNvSpPr/>
              <p:nvPr/>
            </p:nvSpPr>
            <p:spPr>
              <a:xfrm>
                <a:off x="2819400" y="1600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819400" y="2286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819400" y="29718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819400" y="3657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819400" y="43434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5029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819400" y="5715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15"/>
            <p:cNvGrpSpPr/>
            <p:nvPr/>
          </p:nvGrpSpPr>
          <p:grpSpPr>
            <a:xfrm>
              <a:off x="5486400" y="1600200"/>
              <a:ext cx="457200" cy="4572000"/>
              <a:chOff x="2819400" y="1600200"/>
              <a:chExt cx="457200" cy="4572000"/>
            </a:xfrm>
            <a:solidFill>
              <a:schemeClr val="accent1">
                <a:lumMod val="60000"/>
                <a:lumOff val="40000"/>
              </a:schemeClr>
            </a:solidFill>
          </p:grpSpPr>
          <p:sp>
            <p:nvSpPr>
              <p:cNvPr id="17" name="Oval 16"/>
              <p:cNvSpPr/>
              <p:nvPr/>
            </p:nvSpPr>
            <p:spPr>
              <a:xfrm>
                <a:off x="2819400" y="1600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400" y="2286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819400" y="29718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819400" y="3657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19400" y="43434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819400" y="5029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819400" y="5715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4" name="Rectangular Callout 23"/>
          <p:cNvSpPr/>
          <p:nvPr/>
        </p:nvSpPr>
        <p:spPr>
          <a:xfrm>
            <a:off x="1219200" y="1600200"/>
            <a:ext cx="1219200" cy="1219200"/>
          </a:xfrm>
          <a:prstGeom prst="wedgeRectCallout">
            <a:avLst>
              <a:gd name="adj1" fmla="val 84167"/>
              <a:gd name="adj2" fmla="val 113500"/>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ular Callout 24"/>
          <p:cNvSpPr/>
          <p:nvPr/>
        </p:nvSpPr>
        <p:spPr>
          <a:xfrm>
            <a:off x="6705600" y="1600200"/>
            <a:ext cx="1219200" cy="1219200"/>
          </a:xfrm>
          <a:prstGeom prst="wedgeRectCallout">
            <a:avLst>
              <a:gd name="adj1" fmla="val -103833"/>
              <a:gd name="adj2" fmla="val 124500"/>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ular Callout 25"/>
          <p:cNvSpPr/>
          <p:nvPr/>
        </p:nvSpPr>
        <p:spPr>
          <a:xfrm>
            <a:off x="914400" y="3048000"/>
            <a:ext cx="1219200" cy="685800"/>
          </a:xfrm>
          <a:prstGeom prst="wedgeRectCallout">
            <a:avLst>
              <a:gd name="adj1" fmla="val 108167"/>
              <a:gd name="adj2" fmla="val 69056"/>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ular Callout 26"/>
          <p:cNvSpPr/>
          <p:nvPr/>
        </p:nvSpPr>
        <p:spPr>
          <a:xfrm>
            <a:off x="990600" y="4114800"/>
            <a:ext cx="1219200" cy="685800"/>
          </a:xfrm>
          <a:prstGeom prst="wedgeRectCallout">
            <a:avLst>
              <a:gd name="adj1" fmla="val 102167"/>
              <a:gd name="adj2" fmla="val -62500"/>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ular Callout 27"/>
          <p:cNvSpPr/>
          <p:nvPr/>
        </p:nvSpPr>
        <p:spPr>
          <a:xfrm>
            <a:off x="1066800" y="5181600"/>
            <a:ext cx="1219200" cy="1295400"/>
          </a:xfrm>
          <a:prstGeom prst="wedgeRectCallout">
            <a:avLst>
              <a:gd name="adj1" fmla="val 99167"/>
              <a:gd name="adj2" fmla="val -121794"/>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ular Callout 28"/>
          <p:cNvSpPr/>
          <p:nvPr/>
        </p:nvSpPr>
        <p:spPr>
          <a:xfrm>
            <a:off x="7086600" y="3048000"/>
            <a:ext cx="1600200" cy="685800"/>
          </a:xfrm>
          <a:prstGeom prst="wedgeRectCallout">
            <a:avLst>
              <a:gd name="adj1" fmla="val -109928"/>
              <a:gd name="adj2" fmla="val 67611"/>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ular Callout 29"/>
          <p:cNvSpPr/>
          <p:nvPr/>
        </p:nvSpPr>
        <p:spPr>
          <a:xfrm>
            <a:off x="7086600" y="4038600"/>
            <a:ext cx="1600200" cy="685800"/>
          </a:xfrm>
          <a:prstGeom prst="wedgeRectCallout">
            <a:avLst>
              <a:gd name="adj1" fmla="val -114499"/>
              <a:gd name="adj2" fmla="val -53278"/>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ular Callout 30"/>
          <p:cNvSpPr/>
          <p:nvPr/>
        </p:nvSpPr>
        <p:spPr>
          <a:xfrm>
            <a:off x="6934200" y="5257800"/>
            <a:ext cx="1600200" cy="685800"/>
          </a:xfrm>
          <a:prstGeom prst="wedgeRectCallout">
            <a:avLst>
              <a:gd name="adj1" fmla="val -106880"/>
              <a:gd name="adj2" fmla="val -213278"/>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25"/>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grpId="0" nodeType="afterEffect">
                                  <p:stCondLst>
                                    <p:cond delay="500"/>
                                  </p:stCondLst>
                                  <p:childTnLst>
                                    <p:set>
                                      <p:cBhvr>
                                        <p:cTn id="12" dur="1" fill="hold">
                                          <p:stCondLst>
                                            <p:cond delay="0"/>
                                          </p:stCondLst>
                                        </p:cTn>
                                        <p:tgtEl>
                                          <p:spTgt spid="26"/>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grpId="0" nodeType="afterEffect">
                                  <p:stCondLst>
                                    <p:cond delay="500"/>
                                  </p:stCondLst>
                                  <p:childTnLst>
                                    <p:set>
                                      <p:cBhvr>
                                        <p:cTn id="15" dur="1" fill="hold">
                                          <p:stCondLst>
                                            <p:cond delay="0"/>
                                          </p:stCondLst>
                                        </p:cTn>
                                        <p:tgtEl>
                                          <p:spTgt spid="29"/>
                                        </p:tgtEl>
                                        <p:attrNameLst>
                                          <p:attrName>style.visibility</p:attrName>
                                        </p:attrNameLst>
                                      </p:cBhvr>
                                      <p:to>
                                        <p:strVal val="visible"/>
                                      </p:to>
                                    </p:set>
                                  </p:childTnLst>
                                </p:cTn>
                              </p:par>
                            </p:childTnLst>
                          </p:cTn>
                        </p:par>
                        <p:par>
                          <p:cTn id="16" fill="hold">
                            <p:stCondLst>
                              <p:cond delay="1500"/>
                            </p:stCondLst>
                            <p:childTnLst>
                              <p:par>
                                <p:cTn id="17" presetID="1" presetClass="entr" presetSubtype="0" fill="hold" grpId="0" nodeType="afterEffect">
                                  <p:stCondLst>
                                    <p:cond delay="500"/>
                                  </p:stCondLst>
                                  <p:childTnLst>
                                    <p:set>
                                      <p:cBhvr>
                                        <p:cTn id="18" dur="1" fill="hold">
                                          <p:stCondLst>
                                            <p:cond delay="0"/>
                                          </p:stCondLst>
                                        </p:cTn>
                                        <p:tgtEl>
                                          <p:spTgt spid="27"/>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grpId="0" nodeType="afterEffect">
                                  <p:stCondLst>
                                    <p:cond delay="500"/>
                                  </p:stCondLst>
                                  <p:childTnLst>
                                    <p:set>
                                      <p:cBhvr>
                                        <p:cTn id="21" dur="1" fill="hold">
                                          <p:stCondLst>
                                            <p:cond delay="0"/>
                                          </p:stCondLst>
                                        </p:cTn>
                                        <p:tgtEl>
                                          <p:spTgt spid="30"/>
                                        </p:tgtEl>
                                        <p:attrNameLst>
                                          <p:attrName>style.visibility</p:attrName>
                                        </p:attrNameLst>
                                      </p:cBhvr>
                                      <p:to>
                                        <p:strVal val="visible"/>
                                      </p:to>
                                    </p:set>
                                  </p:childTnLst>
                                </p:cTn>
                              </p:par>
                            </p:childTnLst>
                          </p:cTn>
                        </p:par>
                        <p:par>
                          <p:cTn id="22" fill="hold">
                            <p:stCondLst>
                              <p:cond delay="2500"/>
                            </p:stCondLst>
                            <p:childTnLst>
                              <p:par>
                                <p:cTn id="23" presetID="1" presetClass="entr" presetSubtype="0" fill="hold" grpId="0" nodeType="afterEffect">
                                  <p:stCondLst>
                                    <p:cond delay="50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grpId="0" nodeType="afterEffect">
                                  <p:stCondLst>
                                    <p:cond delay="500"/>
                                  </p:stCondLst>
                                  <p:childTnLst>
                                    <p:set>
                                      <p:cBhvr>
                                        <p:cTn id="27"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P spid="26" grpId="0" animBg="1"/>
      <p:bldP spid="27" grpId="0" animBg="1"/>
      <p:bldP spid="28" grpId="0" animBg="1"/>
      <p:bldP spid="29" grpId="0" animBg="1"/>
      <p:bldP spid="3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Traditional/Positional Bargaining</a:t>
            </a:r>
            <a:endParaRPr lang="en-US" dirty="0"/>
          </a:p>
        </p:txBody>
      </p:sp>
      <p:grpSp>
        <p:nvGrpSpPr>
          <p:cNvPr id="3" name="Group 23"/>
          <p:cNvGrpSpPr/>
          <p:nvPr/>
        </p:nvGrpSpPr>
        <p:grpSpPr>
          <a:xfrm>
            <a:off x="3048000" y="1600200"/>
            <a:ext cx="2895600" cy="4572000"/>
            <a:chOff x="3048000" y="1600200"/>
            <a:chExt cx="2895600" cy="4572000"/>
          </a:xfrm>
        </p:grpSpPr>
        <p:sp>
          <p:nvSpPr>
            <p:cNvPr id="4" name="Rectangle 3"/>
            <p:cNvSpPr/>
            <p:nvPr/>
          </p:nvSpPr>
          <p:spPr>
            <a:xfrm>
              <a:off x="3886200" y="1600200"/>
              <a:ext cx="1219200" cy="45720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14"/>
            <p:cNvGrpSpPr/>
            <p:nvPr/>
          </p:nvGrpSpPr>
          <p:grpSpPr>
            <a:xfrm>
              <a:off x="3048000" y="1600200"/>
              <a:ext cx="457200" cy="4572000"/>
              <a:chOff x="2819400" y="1600200"/>
              <a:chExt cx="457200" cy="4572000"/>
            </a:xfrm>
            <a:solidFill>
              <a:schemeClr val="accent2">
                <a:lumMod val="60000"/>
                <a:lumOff val="40000"/>
              </a:schemeClr>
            </a:solidFill>
          </p:grpSpPr>
          <p:sp>
            <p:nvSpPr>
              <p:cNvPr id="5" name="Oval 4"/>
              <p:cNvSpPr/>
              <p:nvPr/>
            </p:nvSpPr>
            <p:spPr>
              <a:xfrm>
                <a:off x="2819400" y="1600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819400" y="2286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819400" y="29718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819400" y="3657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819400" y="43434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2819400" y="50292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2819400" y="5715000"/>
                <a:ext cx="457200" cy="457200"/>
              </a:xfrm>
              <a:prstGeom prst="ellipse">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15"/>
            <p:cNvGrpSpPr/>
            <p:nvPr/>
          </p:nvGrpSpPr>
          <p:grpSpPr>
            <a:xfrm>
              <a:off x="5486400" y="1600200"/>
              <a:ext cx="457200" cy="4572000"/>
              <a:chOff x="2819400" y="1600200"/>
              <a:chExt cx="457200" cy="4572000"/>
            </a:xfrm>
            <a:solidFill>
              <a:schemeClr val="accent1">
                <a:lumMod val="60000"/>
                <a:lumOff val="40000"/>
              </a:schemeClr>
            </a:solidFill>
          </p:grpSpPr>
          <p:sp>
            <p:nvSpPr>
              <p:cNvPr id="17" name="Oval 16"/>
              <p:cNvSpPr/>
              <p:nvPr/>
            </p:nvSpPr>
            <p:spPr>
              <a:xfrm>
                <a:off x="2819400" y="1600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2819400" y="2286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2819400" y="29718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819400" y="3657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819400" y="43434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819400" y="50292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2819400" y="5715000"/>
                <a:ext cx="457200" cy="457200"/>
              </a:xfrm>
              <a:prstGeom prst="ellipse">
                <a:avLst/>
              </a:prstGeom>
              <a:grp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pic>
        <p:nvPicPr>
          <p:cNvPr id="1026" name="Picture 2" descr="C:\Documents and Settings\Jack.Janezic\Local Settings\Temporary Internet Files\Content.IE5\36ONVMZB\MC900432605[1].png"/>
          <p:cNvPicPr>
            <a:picLocks noChangeAspect="1" noChangeArrowheads="1"/>
          </p:cNvPicPr>
          <p:nvPr/>
        </p:nvPicPr>
        <p:blipFill>
          <a:blip r:embed="rId3" cstate="print"/>
          <a:srcRect/>
          <a:stretch>
            <a:fillRect/>
          </a:stretch>
        </p:blipFill>
        <p:spPr bwMode="auto">
          <a:xfrm>
            <a:off x="5791200" y="2362314"/>
            <a:ext cx="1295286" cy="1295286"/>
          </a:xfrm>
          <a:prstGeom prst="rect">
            <a:avLst/>
          </a:prstGeom>
          <a:noFill/>
        </p:spPr>
      </p:pic>
      <p:grpSp>
        <p:nvGrpSpPr>
          <p:cNvPr id="8" name="Group 30"/>
          <p:cNvGrpSpPr/>
          <p:nvPr/>
        </p:nvGrpSpPr>
        <p:grpSpPr>
          <a:xfrm>
            <a:off x="3581400" y="2362200"/>
            <a:ext cx="1295286" cy="1295286"/>
            <a:chOff x="3581400" y="3276600"/>
            <a:chExt cx="1295286" cy="1295286"/>
          </a:xfrm>
        </p:grpSpPr>
        <p:pic>
          <p:nvPicPr>
            <p:cNvPr id="24" name="Picture 2" descr="C:\Documents and Settings\Jack.Janezic\Local Settings\Temporary Internet Files\Content.IE5\36ONVMZB\MC900432605[1].png"/>
            <p:cNvPicPr>
              <a:picLocks noChangeAspect="1" noChangeArrowheads="1"/>
            </p:cNvPicPr>
            <p:nvPr/>
          </p:nvPicPr>
          <p:blipFill>
            <a:blip r:embed="rId3" cstate="print"/>
            <a:srcRect/>
            <a:stretch>
              <a:fillRect/>
            </a:stretch>
          </p:blipFill>
          <p:spPr bwMode="auto">
            <a:xfrm>
              <a:off x="3581400" y="3276600"/>
              <a:ext cx="1295286" cy="1295286"/>
            </a:xfrm>
            <a:prstGeom prst="rect">
              <a:avLst/>
            </a:prstGeom>
            <a:noFill/>
          </p:spPr>
        </p:pic>
        <p:grpSp>
          <p:nvGrpSpPr>
            <p:cNvPr id="15" name="Group 29"/>
            <p:cNvGrpSpPr/>
            <p:nvPr/>
          </p:nvGrpSpPr>
          <p:grpSpPr>
            <a:xfrm>
              <a:off x="3886200" y="3810000"/>
              <a:ext cx="762000" cy="457200"/>
              <a:chOff x="3886200" y="3810000"/>
              <a:chExt cx="762000" cy="457200"/>
            </a:xfrm>
          </p:grpSpPr>
          <p:cxnSp>
            <p:nvCxnSpPr>
              <p:cNvPr id="26" name="Straight Connector 25"/>
              <p:cNvCxnSpPr/>
              <p:nvPr/>
            </p:nvCxnSpPr>
            <p:spPr>
              <a:xfrm>
                <a:off x="3886200" y="3810000"/>
                <a:ext cx="762000" cy="0"/>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7" name="Straight Connector 26"/>
              <p:cNvCxnSpPr/>
              <p:nvPr/>
            </p:nvCxnSpPr>
            <p:spPr>
              <a:xfrm>
                <a:off x="3886200" y="3962400"/>
                <a:ext cx="762000" cy="0"/>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29" name="Straight Connector 28"/>
              <p:cNvCxnSpPr/>
              <p:nvPr/>
            </p:nvCxnSpPr>
            <p:spPr>
              <a:xfrm>
                <a:off x="3886200" y="4267200"/>
                <a:ext cx="762000" cy="0"/>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grpSp>
      </p:grpSp>
      <p:pic>
        <p:nvPicPr>
          <p:cNvPr id="34" name="Picture 2" descr="C:\Documents and Settings\Jack.Janezic\Local Settings\Temporary Internet Files\Content.IE5\36ONVMZB\MC900432605[1].png"/>
          <p:cNvPicPr>
            <a:picLocks noChangeAspect="1" noChangeArrowheads="1"/>
          </p:cNvPicPr>
          <p:nvPr/>
        </p:nvPicPr>
        <p:blipFill>
          <a:blip r:embed="rId3" cstate="print"/>
          <a:srcRect/>
          <a:stretch>
            <a:fillRect/>
          </a:stretch>
        </p:blipFill>
        <p:spPr bwMode="auto">
          <a:xfrm>
            <a:off x="1828800" y="4038600"/>
            <a:ext cx="1295286" cy="1295286"/>
          </a:xfrm>
          <a:prstGeom prst="rect">
            <a:avLst/>
          </a:prstGeom>
          <a:noFill/>
        </p:spPr>
      </p:pic>
      <p:grpSp>
        <p:nvGrpSpPr>
          <p:cNvPr id="16" name="Group 38"/>
          <p:cNvGrpSpPr/>
          <p:nvPr/>
        </p:nvGrpSpPr>
        <p:grpSpPr>
          <a:xfrm>
            <a:off x="4038600" y="4038714"/>
            <a:ext cx="1295286" cy="1295286"/>
            <a:chOff x="4038600" y="4038714"/>
            <a:chExt cx="1295286" cy="1295286"/>
          </a:xfrm>
        </p:grpSpPr>
        <p:pic>
          <p:nvPicPr>
            <p:cNvPr id="32" name="Picture 2" descr="C:\Documents and Settings\Jack.Janezic\Local Settings\Temporary Internet Files\Content.IE5\36ONVMZB\MC900432605[1].png"/>
            <p:cNvPicPr>
              <a:picLocks noChangeAspect="1" noChangeArrowheads="1"/>
            </p:cNvPicPr>
            <p:nvPr/>
          </p:nvPicPr>
          <p:blipFill>
            <a:blip r:embed="rId3" cstate="print"/>
            <a:srcRect/>
            <a:stretch>
              <a:fillRect/>
            </a:stretch>
          </p:blipFill>
          <p:spPr bwMode="auto">
            <a:xfrm>
              <a:off x="4038600" y="4038714"/>
              <a:ext cx="1295286" cy="1295286"/>
            </a:xfrm>
            <a:prstGeom prst="rect">
              <a:avLst/>
            </a:prstGeom>
            <a:noFill/>
          </p:spPr>
        </p:pic>
        <p:grpSp>
          <p:nvGrpSpPr>
            <p:cNvPr id="25" name="Group 34"/>
            <p:cNvGrpSpPr/>
            <p:nvPr/>
          </p:nvGrpSpPr>
          <p:grpSpPr>
            <a:xfrm>
              <a:off x="4343400" y="4572000"/>
              <a:ext cx="762000" cy="457200"/>
              <a:chOff x="3886200" y="3810000"/>
              <a:chExt cx="762000" cy="457200"/>
            </a:xfrm>
          </p:grpSpPr>
          <p:cxnSp>
            <p:nvCxnSpPr>
              <p:cNvPr id="36" name="Straight Connector 35"/>
              <p:cNvCxnSpPr/>
              <p:nvPr/>
            </p:nvCxnSpPr>
            <p:spPr>
              <a:xfrm>
                <a:off x="3886200" y="3810000"/>
                <a:ext cx="762000" cy="0"/>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37" name="Straight Connector 36"/>
              <p:cNvCxnSpPr/>
              <p:nvPr/>
            </p:nvCxnSpPr>
            <p:spPr>
              <a:xfrm>
                <a:off x="3886200" y="3962400"/>
                <a:ext cx="762000" cy="0"/>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cxnSp>
            <p:nvCxnSpPr>
              <p:cNvPr id="38" name="Straight Connector 37"/>
              <p:cNvCxnSpPr/>
              <p:nvPr/>
            </p:nvCxnSpPr>
            <p:spPr>
              <a:xfrm>
                <a:off x="3886200" y="4267200"/>
                <a:ext cx="762000" cy="0"/>
              </a:xfrm>
              <a:prstGeom prst="line">
                <a:avLst/>
              </a:prstGeom>
              <a:ln w="57150">
                <a:solidFill>
                  <a:srgbClr val="FF0000"/>
                </a:solidFill>
              </a:ln>
            </p:spPr>
            <p:style>
              <a:lnRef idx="3">
                <a:schemeClr val="accent2"/>
              </a:lnRef>
              <a:fillRef idx="0">
                <a:schemeClr val="accent2"/>
              </a:fillRef>
              <a:effectRef idx="2">
                <a:schemeClr val="accent2"/>
              </a:effectRef>
              <a:fontRef idx="minor">
                <a:schemeClr val="tx1"/>
              </a:fontRef>
            </p:style>
          </p:cxnSp>
        </p:grpSp>
      </p:grpSp>
      <p:grpSp>
        <p:nvGrpSpPr>
          <p:cNvPr id="54" name="Group 53"/>
          <p:cNvGrpSpPr/>
          <p:nvPr/>
        </p:nvGrpSpPr>
        <p:grpSpPr>
          <a:xfrm>
            <a:off x="914400" y="1600200"/>
            <a:ext cx="1600200" cy="1981200"/>
            <a:chOff x="381000" y="1600200"/>
            <a:chExt cx="1600200" cy="1981200"/>
          </a:xfrm>
        </p:grpSpPr>
        <p:sp>
          <p:nvSpPr>
            <p:cNvPr id="40" name="Rectangle 39"/>
            <p:cNvSpPr/>
            <p:nvPr/>
          </p:nvSpPr>
          <p:spPr>
            <a:xfrm>
              <a:off x="381000" y="1600200"/>
              <a:ext cx="1600200" cy="1981200"/>
            </a:xfrm>
            <a:prstGeom prst="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p:cNvSpPr txBox="1"/>
            <p:nvPr/>
          </p:nvSpPr>
          <p:spPr>
            <a:xfrm>
              <a:off x="685800" y="1752600"/>
              <a:ext cx="990600" cy="830997"/>
            </a:xfrm>
            <a:prstGeom prst="rect">
              <a:avLst/>
            </a:prstGeom>
            <a:noFill/>
          </p:spPr>
          <p:txBody>
            <a:bodyPr wrap="square" rtlCol="0">
              <a:spAutoFit/>
            </a:bodyPr>
            <a:lstStyle/>
            <a:p>
              <a:pPr algn="ctr"/>
              <a:r>
                <a:rPr lang="en-US" sz="2400" dirty="0" smtClean="0"/>
                <a:t>BOE Issue</a:t>
              </a:r>
              <a:endParaRPr lang="en-US" sz="2400" dirty="0"/>
            </a:p>
          </p:txBody>
        </p:sp>
      </p:grpSp>
      <p:grpSp>
        <p:nvGrpSpPr>
          <p:cNvPr id="44" name="Group 43"/>
          <p:cNvGrpSpPr/>
          <p:nvPr/>
        </p:nvGrpSpPr>
        <p:grpSpPr>
          <a:xfrm>
            <a:off x="7010400" y="1447800"/>
            <a:ext cx="1600200" cy="1981200"/>
            <a:chOff x="7086600" y="1600200"/>
            <a:chExt cx="1600200" cy="1981200"/>
          </a:xfrm>
        </p:grpSpPr>
        <p:sp>
          <p:nvSpPr>
            <p:cNvPr id="42" name="Rectangle 41"/>
            <p:cNvSpPr/>
            <p:nvPr/>
          </p:nvSpPr>
          <p:spPr>
            <a:xfrm>
              <a:off x="7086600" y="1600200"/>
              <a:ext cx="1600200" cy="1981200"/>
            </a:xfrm>
            <a:prstGeom prst="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7391400" y="1752600"/>
              <a:ext cx="990600" cy="830997"/>
            </a:xfrm>
            <a:prstGeom prst="rect">
              <a:avLst/>
            </a:prstGeom>
            <a:noFill/>
          </p:spPr>
          <p:txBody>
            <a:bodyPr wrap="square" rtlCol="0">
              <a:spAutoFit/>
            </a:bodyPr>
            <a:lstStyle/>
            <a:p>
              <a:pPr algn="ctr"/>
              <a:r>
                <a:rPr lang="en-US" sz="2400" dirty="0" smtClean="0"/>
                <a:t>ETA</a:t>
              </a:r>
            </a:p>
            <a:p>
              <a:pPr algn="ctr"/>
              <a:r>
                <a:rPr lang="en-US" sz="2400" dirty="0" smtClean="0"/>
                <a:t>Issue</a:t>
              </a:r>
              <a:endParaRPr lang="en-US" sz="2400" dirty="0"/>
            </a:p>
          </p:txBody>
        </p:sp>
      </p:grpSp>
      <p:grpSp>
        <p:nvGrpSpPr>
          <p:cNvPr id="45" name="Group 44"/>
          <p:cNvGrpSpPr/>
          <p:nvPr/>
        </p:nvGrpSpPr>
        <p:grpSpPr>
          <a:xfrm>
            <a:off x="7162800" y="2362200"/>
            <a:ext cx="1600200" cy="1981200"/>
            <a:chOff x="7086600" y="1600200"/>
            <a:chExt cx="1600200" cy="1981200"/>
          </a:xfrm>
        </p:grpSpPr>
        <p:sp>
          <p:nvSpPr>
            <p:cNvPr id="46" name="Rectangle 45"/>
            <p:cNvSpPr/>
            <p:nvPr/>
          </p:nvSpPr>
          <p:spPr>
            <a:xfrm>
              <a:off x="7086600" y="1600200"/>
              <a:ext cx="1600200" cy="1981200"/>
            </a:xfrm>
            <a:prstGeom prst="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7391400" y="1752600"/>
              <a:ext cx="990600" cy="830997"/>
            </a:xfrm>
            <a:prstGeom prst="rect">
              <a:avLst/>
            </a:prstGeom>
            <a:noFill/>
          </p:spPr>
          <p:txBody>
            <a:bodyPr wrap="square" rtlCol="0">
              <a:spAutoFit/>
            </a:bodyPr>
            <a:lstStyle/>
            <a:p>
              <a:pPr algn="ctr"/>
              <a:r>
                <a:rPr lang="en-US" sz="2400" dirty="0" smtClean="0"/>
                <a:t>ETA</a:t>
              </a:r>
            </a:p>
            <a:p>
              <a:pPr algn="ctr"/>
              <a:r>
                <a:rPr lang="en-US" sz="2400" dirty="0" smtClean="0"/>
                <a:t>Issue</a:t>
              </a:r>
              <a:endParaRPr lang="en-US" sz="2400" dirty="0"/>
            </a:p>
          </p:txBody>
        </p:sp>
      </p:grpSp>
      <p:grpSp>
        <p:nvGrpSpPr>
          <p:cNvPr id="48" name="Group 47"/>
          <p:cNvGrpSpPr/>
          <p:nvPr/>
        </p:nvGrpSpPr>
        <p:grpSpPr>
          <a:xfrm>
            <a:off x="7315200" y="3276600"/>
            <a:ext cx="1600200" cy="1981200"/>
            <a:chOff x="7086600" y="1600200"/>
            <a:chExt cx="1600200" cy="1981200"/>
          </a:xfrm>
        </p:grpSpPr>
        <p:sp>
          <p:nvSpPr>
            <p:cNvPr id="49" name="Rectangle 48"/>
            <p:cNvSpPr/>
            <p:nvPr/>
          </p:nvSpPr>
          <p:spPr>
            <a:xfrm>
              <a:off x="7086600" y="1600200"/>
              <a:ext cx="1600200" cy="1981200"/>
            </a:xfrm>
            <a:prstGeom prst="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xtBox 49"/>
            <p:cNvSpPr txBox="1"/>
            <p:nvPr/>
          </p:nvSpPr>
          <p:spPr>
            <a:xfrm>
              <a:off x="7391400" y="1752600"/>
              <a:ext cx="990600" cy="830997"/>
            </a:xfrm>
            <a:prstGeom prst="rect">
              <a:avLst/>
            </a:prstGeom>
            <a:noFill/>
          </p:spPr>
          <p:txBody>
            <a:bodyPr wrap="square" rtlCol="0">
              <a:spAutoFit/>
            </a:bodyPr>
            <a:lstStyle/>
            <a:p>
              <a:pPr algn="ctr"/>
              <a:r>
                <a:rPr lang="en-US" sz="2400" dirty="0" smtClean="0"/>
                <a:t>ETA</a:t>
              </a:r>
            </a:p>
            <a:p>
              <a:pPr algn="ctr"/>
              <a:r>
                <a:rPr lang="en-US" sz="2400" dirty="0" smtClean="0"/>
                <a:t>Issue</a:t>
              </a:r>
              <a:endParaRPr lang="en-US" sz="2400" dirty="0"/>
            </a:p>
          </p:txBody>
        </p:sp>
      </p:grpSp>
      <p:grpSp>
        <p:nvGrpSpPr>
          <p:cNvPr id="51" name="Group 50"/>
          <p:cNvGrpSpPr/>
          <p:nvPr/>
        </p:nvGrpSpPr>
        <p:grpSpPr>
          <a:xfrm>
            <a:off x="7467600" y="4191000"/>
            <a:ext cx="1600200" cy="1981200"/>
            <a:chOff x="7086600" y="1600200"/>
            <a:chExt cx="1600200" cy="1981200"/>
          </a:xfrm>
        </p:grpSpPr>
        <p:sp>
          <p:nvSpPr>
            <p:cNvPr id="52" name="Rectangle 51"/>
            <p:cNvSpPr/>
            <p:nvPr/>
          </p:nvSpPr>
          <p:spPr>
            <a:xfrm>
              <a:off x="7086600" y="1600200"/>
              <a:ext cx="1600200" cy="1981200"/>
            </a:xfrm>
            <a:prstGeom prst="rect">
              <a:avLst/>
            </a:prstGeom>
            <a:solidFill>
              <a:schemeClr val="bg1">
                <a:lumMod val="8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p:cNvSpPr txBox="1"/>
            <p:nvPr/>
          </p:nvSpPr>
          <p:spPr>
            <a:xfrm>
              <a:off x="7391400" y="1752600"/>
              <a:ext cx="990600" cy="830997"/>
            </a:xfrm>
            <a:prstGeom prst="rect">
              <a:avLst/>
            </a:prstGeom>
            <a:noFill/>
          </p:spPr>
          <p:txBody>
            <a:bodyPr wrap="square" rtlCol="0">
              <a:spAutoFit/>
            </a:bodyPr>
            <a:lstStyle/>
            <a:p>
              <a:pPr algn="ctr"/>
              <a:r>
                <a:rPr lang="en-US" sz="2400" dirty="0" smtClean="0"/>
                <a:t>ETA</a:t>
              </a:r>
            </a:p>
            <a:p>
              <a:pPr algn="ctr"/>
              <a:r>
                <a:rPr lang="en-US" sz="2400" dirty="0" smtClean="0"/>
                <a:t>Issue</a:t>
              </a:r>
              <a:endParaRPr lang="en-US" sz="2400" dirty="0"/>
            </a:p>
          </p:txBody>
        </p:sp>
      </p:grpSp>
      <p:grpSp>
        <p:nvGrpSpPr>
          <p:cNvPr id="55" name="Group 54"/>
          <p:cNvGrpSpPr/>
          <p:nvPr/>
        </p:nvGrpSpPr>
        <p:grpSpPr>
          <a:xfrm>
            <a:off x="685800" y="2514600"/>
            <a:ext cx="1600200" cy="1981200"/>
            <a:chOff x="381000" y="1600200"/>
            <a:chExt cx="1600200" cy="1981200"/>
          </a:xfrm>
        </p:grpSpPr>
        <p:sp>
          <p:nvSpPr>
            <p:cNvPr id="56" name="Rectangle 55"/>
            <p:cNvSpPr/>
            <p:nvPr/>
          </p:nvSpPr>
          <p:spPr>
            <a:xfrm>
              <a:off x="381000" y="1600200"/>
              <a:ext cx="1600200" cy="1981200"/>
            </a:xfrm>
            <a:prstGeom prst="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685800" y="1752600"/>
              <a:ext cx="990600" cy="830997"/>
            </a:xfrm>
            <a:prstGeom prst="rect">
              <a:avLst/>
            </a:prstGeom>
            <a:noFill/>
          </p:spPr>
          <p:txBody>
            <a:bodyPr wrap="square" rtlCol="0">
              <a:spAutoFit/>
            </a:bodyPr>
            <a:lstStyle/>
            <a:p>
              <a:pPr algn="ctr"/>
              <a:r>
                <a:rPr lang="en-US" sz="2400" dirty="0" smtClean="0"/>
                <a:t>BOE Issue</a:t>
              </a:r>
              <a:endParaRPr lang="en-US" sz="2400" dirty="0"/>
            </a:p>
          </p:txBody>
        </p:sp>
      </p:grpSp>
      <p:grpSp>
        <p:nvGrpSpPr>
          <p:cNvPr id="58" name="Group 57"/>
          <p:cNvGrpSpPr/>
          <p:nvPr/>
        </p:nvGrpSpPr>
        <p:grpSpPr>
          <a:xfrm>
            <a:off x="457200" y="3429000"/>
            <a:ext cx="1600200" cy="1981200"/>
            <a:chOff x="381000" y="1600200"/>
            <a:chExt cx="1600200" cy="1981200"/>
          </a:xfrm>
        </p:grpSpPr>
        <p:sp>
          <p:nvSpPr>
            <p:cNvPr id="59" name="Rectangle 58"/>
            <p:cNvSpPr/>
            <p:nvPr/>
          </p:nvSpPr>
          <p:spPr>
            <a:xfrm>
              <a:off x="381000" y="1600200"/>
              <a:ext cx="1600200" cy="1981200"/>
            </a:xfrm>
            <a:prstGeom prst="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685800" y="1752600"/>
              <a:ext cx="990600" cy="830997"/>
            </a:xfrm>
            <a:prstGeom prst="rect">
              <a:avLst/>
            </a:prstGeom>
            <a:noFill/>
          </p:spPr>
          <p:txBody>
            <a:bodyPr wrap="square" rtlCol="0">
              <a:spAutoFit/>
            </a:bodyPr>
            <a:lstStyle/>
            <a:p>
              <a:pPr algn="ctr"/>
              <a:r>
                <a:rPr lang="en-US" sz="2400" dirty="0" smtClean="0"/>
                <a:t>BOE Issue</a:t>
              </a:r>
              <a:endParaRPr lang="en-US" sz="2400" dirty="0"/>
            </a:p>
          </p:txBody>
        </p:sp>
      </p:grpSp>
      <p:grpSp>
        <p:nvGrpSpPr>
          <p:cNvPr id="61" name="Group 60"/>
          <p:cNvGrpSpPr/>
          <p:nvPr/>
        </p:nvGrpSpPr>
        <p:grpSpPr>
          <a:xfrm>
            <a:off x="228600" y="4343400"/>
            <a:ext cx="1600200" cy="1981200"/>
            <a:chOff x="381000" y="1600200"/>
            <a:chExt cx="1600200" cy="1981200"/>
          </a:xfrm>
        </p:grpSpPr>
        <p:sp>
          <p:nvSpPr>
            <p:cNvPr id="62" name="Rectangle 61"/>
            <p:cNvSpPr/>
            <p:nvPr/>
          </p:nvSpPr>
          <p:spPr>
            <a:xfrm>
              <a:off x="381000" y="1600200"/>
              <a:ext cx="1600200" cy="1981200"/>
            </a:xfrm>
            <a:prstGeom prst="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p:cNvSpPr txBox="1"/>
            <p:nvPr/>
          </p:nvSpPr>
          <p:spPr>
            <a:xfrm>
              <a:off x="685800" y="1752600"/>
              <a:ext cx="990600" cy="830997"/>
            </a:xfrm>
            <a:prstGeom prst="rect">
              <a:avLst/>
            </a:prstGeom>
            <a:noFill/>
          </p:spPr>
          <p:txBody>
            <a:bodyPr wrap="square" rtlCol="0">
              <a:spAutoFit/>
            </a:bodyPr>
            <a:lstStyle/>
            <a:p>
              <a:pPr algn="ctr"/>
              <a:r>
                <a:rPr lang="en-US" sz="2400" dirty="0" smtClean="0"/>
                <a:t>BOE Issue</a:t>
              </a:r>
              <a:endParaRPr lang="en-US" sz="24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51"/>
                                        </p:tgtEl>
                                      </p:cBhvr>
                                    </p:animEffect>
                                    <p:set>
                                      <p:cBhvr>
                                        <p:cTn id="7" dur="1" fill="hold">
                                          <p:stCondLst>
                                            <p:cond delay="1999"/>
                                          </p:stCondLst>
                                        </p:cTn>
                                        <p:tgtEl>
                                          <p:spTgt spid="51"/>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2000"/>
                                        <p:tgtEl>
                                          <p:spTgt spid="48"/>
                                        </p:tgtEl>
                                      </p:cBhvr>
                                    </p:animEffect>
                                    <p:set>
                                      <p:cBhvr>
                                        <p:cTn id="10" dur="1" fill="hold">
                                          <p:stCondLst>
                                            <p:cond delay="1999"/>
                                          </p:stCondLst>
                                        </p:cTn>
                                        <p:tgtEl>
                                          <p:spTgt spid="48"/>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2000"/>
                                        <p:tgtEl>
                                          <p:spTgt spid="45"/>
                                        </p:tgtEl>
                                      </p:cBhvr>
                                    </p:animEffect>
                                    <p:set>
                                      <p:cBhvr>
                                        <p:cTn id="13" dur="1" fill="hold">
                                          <p:stCondLst>
                                            <p:cond delay="1999"/>
                                          </p:stCondLst>
                                        </p:cTn>
                                        <p:tgtEl>
                                          <p:spTgt spid="45"/>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2000"/>
                                        <p:tgtEl>
                                          <p:spTgt spid="44"/>
                                        </p:tgtEl>
                                      </p:cBhvr>
                                    </p:animEffect>
                                    <p:set>
                                      <p:cBhvr>
                                        <p:cTn id="16" dur="1" fill="hold">
                                          <p:stCondLst>
                                            <p:cond delay="1999"/>
                                          </p:stCondLst>
                                        </p:cTn>
                                        <p:tgtEl>
                                          <p:spTgt spid="44"/>
                                        </p:tgtEl>
                                        <p:attrNameLst>
                                          <p:attrName>style.visibility</p:attrName>
                                        </p:attrNameLst>
                                      </p:cBhvr>
                                      <p:to>
                                        <p:strVal val="hidden"/>
                                      </p:to>
                                    </p:set>
                                  </p:childTnLst>
                                </p:cTn>
                              </p:par>
                            </p:childTnLst>
                          </p:cTn>
                        </p:par>
                        <p:par>
                          <p:cTn id="17" fill="hold">
                            <p:stCondLst>
                              <p:cond delay="2000"/>
                            </p:stCondLst>
                            <p:childTnLst>
                              <p:par>
                                <p:cTn id="18" presetID="1" presetClass="entr" presetSubtype="0" fill="hold" nodeType="afterEffect">
                                  <p:stCondLst>
                                    <p:cond delay="0"/>
                                  </p:stCondLst>
                                  <p:childTnLst>
                                    <p:set>
                                      <p:cBhvr>
                                        <p:cTn id="19" dur="1" fill="hold">
                                          <p:stCondLst>
                                            <p:cond delay="0"/>
                                          </p:stCondLst>
                                        </p:cTn>
                                        <p:tgtEl>
                                          <p:spTgt spid="102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35" presetClass="path" presetSubtype="0" accel="50000" decel="50000" fill="hold" nodeType="clickEffect">
                                  <p:stCondLst>
                                    <p:cond delay="0"/>
                                  </p:stCondLst>
                                  <p:childTnLst>
                                    <p:animMotion origin="layout" path="M -3.33333E-6 -2.42775E-6 L -0.24166 -2.42775E-6 " pathEditMode="relative" rAng="0" ptsTypes="AA">
                                      <p:cBhvr>
                                        <p:cTn id="23" dur="2000" fill="hold"/>
                                        <p:tgtEl>
                                          <p:spTgt spid="1026"/>
                                        </p:tgtEl>
                                        <p:attrNameLst>
                                          <p:attrName>ppt_x</p:attrName>
                                          <p:attrName>ppt_y</p:attrName>
                                        </p:attrNameLst>
                                      </p:cBhvr>
                                      <p:rCtr x="-121" y="0"/>
                                    </p:animMotion>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2000"/>
                                        <p:tgtEl>
                                          <p:spTgt spid="1026"/>
                                        </p:tgtEl>
                                      </p:cBhvr>
                                    </p:animEffect>
                                    <p:set>
                                      <p:cBhvr>
                                        <p:cTn id="28" dur="1" fill="hold">
                                          <p:stCondLst>
                                            <p:cond delay="1999"/>
                                          </p:stCondLst>
                                        </p:cTn>
                                        <p:tgtEl>
                                          <p:spTgt spid="1026"/>
                                        </p:tgtEl>
                                        <p:attrNameLst>
                                          <p:attrName>style.visibility</p:attrName>
                                        </p:attrNameLst>
                                      </p:cBhvr>
                                      <p:to>
                                        <p:strVal val="hidden"/>
                                      </p:to>
                                    </p:set>
                                  </p:childTnLst>
                                </p:cTn>
                              </p:par>
                              <p:par>
                                <p:cTn id="29" presetID="10"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20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63" presetClass="path" presetSubtype="0" accel="50000" decel="50000" fill="hold" nodeType="clickEffect">
                                  <p:stCondLst>
                                    <p:cond delay="0"/>
                                  </p:stCondLst>
                                  <p:childTnLst>
                                    <p:animMotion origin="layout" path="M 0 0  L 0.25 0  E" pathEditMode="relative" ptsTypes="">
                                      <p:cBhvr>
                                        <p:cTn id="35" dur="2000" fill="hold"/>
                                        <p:tgtEl>
                                          <p:spTgt spid="8"/>
                                        </p:tgtEl>
                                        <p:attrNameLst>
                                          <p:attrName>ppt_x</p:attrName>
                                          <p:attrName>ppt_y</p:attrName>
                                        </p:attrNameLst>
                                      </p:cBhvr>
                                    </p:animMotion>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nodeType="clickEffect">
                                  <p:stCondLst>
                                    <p:cond delay="0"/>
                                  </p:stCondLst>
                                  <p:childTnLst>
                                    <p:animEffect transition="out" filter="fade">
                                      <p:cBhvr>
                                        <p:cTn id="39" dur="2000"/>
                                        <p:tgtEl>
                                          <p:spTgt spid="61"/>
                                        </p:tgtEl>
                                      </p:cBhvr>
                                    </p:animEffect>
                                    <p:set>
                                      <p:cBhvr>
                                        <p:cTn id="40" dur="1" fill="hold">
                                          <p:stCondLst>
                                            <p:cond delay="1999"/>
                                          </p:stCondLst>
                                        </p:cTn>
                                        <p:tgtEl>
                                          <p:spTgt spid="61"/>
                                        </p:tgtEl>
                                        <p:attrNameLst>
                                          <p:attrName>style.visibility</p:attrName>
                                        </p:attrNameLst>
                                      </p:cBhvr>
                                      <p:to>
                                        <p:strVal val="hidden"/>
                                      </p:to>
                                    </p:set>
                                  </p:childTnLst>
                                </p:cTn>
                              </p:par>
                              <p:par>
                                <p:cTn id="41" presetID="10" presetClass="exit" presetSubtype="0" fill="hold" nodeType="withEffect">
                                  <p:stCondLst>
                                    <p:cond delay="0"/>
                                  </p:stCondLst>
                                  <p:childTnLst>
                                    <p:animEffect transition="out" filter="fade">
                                      <p:cBhvr>
                                        <p:cTn id="42" dur="2000"/>
                                        <p:tgtEl>
                                          <p:spTgt spid="58"/>
                                        </p:tgtEl>
                                      </p:cBhvr>
                                    </p:animEffect>
                                    <p:set>
                                      <p:cBhvr>
                                        <p:cTn id="43" dur="1" fill="hold">
                                          <p:stCondLst>
                                            <p:cond delay="1999"/>
                                          </p:stCondLst>
                                        </p:cTn>
                                        <p:tgtEl>
                                          <p:spTgt spid="58"/>
                                        </p:tgtEl>
                                        <p:attrNameLst>
                                          <p:attrName>style.visibility</p:attrName>
                                        </p:attrNameLst>
                                      </p:cBhvr>
                                      <p:to>
                                        <p:strVal val="hidden"/>
                                      </p:to>
                                    </p:set>
                                  </p:childTnLst>
                                </p:cTn>
                              </p:par>
                              <p:par>
                                <p:cTn id="44" presetID="10" presetClass="exit" presetSubtype="0" fill="hold" nodeType="withEffect">
                                  <p:stCondLst>
                                    <p:cond delay="0"/>
                                  </p:stCondLst>
                                  <p:childTnLst>
                                    <p:animEffect transition="out" filter="fade">
                                      <p:cBhvr>
                                        <p:cTn id="45" dur="2000"/>
                                        <p:tgtEl>
                                          <p:spTgt spid="55"/>
                                        </p:tgtEl>
                                      </p:cBhvr>
                                    </p:animEffect>
                                    <p:set>
                                      <p:cBhvr>
                                        <p:cTn id="46" dur="1" fill="hold">
                                          <p:stCondLst>
                                            <p:cond delay="1999"/>
                                          </p:stCondLst>
                                        </p:cTn>
                                        <p:tgtEl>
                                          <p:spTgt spid="55"/>
                                        </p:tgtEl>
                                        <p:attrNameLst>
                                          <p:attrName>style.visibility</p:attrName>
                                        </p:attrNameLst>
                                      </p:cBhvr>
                                      <p:to>
                                        <p:strVal val="hidden"/>
                                      </p:to>
                                    </p:set>
                                  </p:childTnLst>
                                </p:cTn>
                              </p:par>
                              <p:par>
                                <p:cTn id="47" presetID="10" presetClass="exit" presetSubtype="0" fill="hold" nodeType="withEffect">
                                  <p:stCondLst>
                                    <p:cond delay="0"/>
                                  </p:stCondLst>
                                  <p:childTnLst>
                                    <p:animEffect transition="out" filter="fade">
                                      <p:cBhvr>
                                        <p:cTn id="48" dur="2000"/>
                                        <p:tgtEl>
                                          <p:spTgt spid="54"/>
                                        </p:tgtEl>
                                      </p:cBhvr>
                                    </p:animEffect>
                                    <p:set>
                                      <p:cBhvr>
                                        <p:cTn id="49" dur="1" fill="hold">
                                          <p:stCondLst>
                                            <p:cond delay="1999"/>
                                          </p:stCondLst>
                                        </p:cTn>
                                        <p:tgtEl>
                                          <p:spTgt spid="54"/>
                                        </p:tgtEl>
                                        <p:attrNameLst>
                                          <p:attrName>style.visibility</p:attrName>
                                        </p:attrNameLst>
                                      </p:cBhvr>
                                      <p:to>
                                        <p:strVal val="hidden"/>
                                      </p:to>
                                    </p:set>
                                  </p:childTnLst>
                                </p:cTn>
                              </p:par>
                            </p:childTnLst>
                          </p:cTn>
                        </p:par>
                        <p:par>
                          <p:cTn id="50" fill="hold">
                            <p:stCondLst>
                              <p:cond delay="2000"/>
                            </p:stCondLst>
                            <p:childTnLst>
                              <p:par>
                                <p:cTn id="51" presetID="1" presetClass="entr" presetSubtype="0" fill="hold" nodeType="after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childTnLst>
                          </p:cTn>
                        </p:par>
                        <p:par>
                          <p:cTn id="53" fill="hold">
                            <p:stCondLst>
                              <p:cond delay="2000"/>
                            </p:stCondLst>
                            <p:childTnLst>
                              <p:par>
                                <p:cTn id="54" presetID="63" presetClass="path" presetSubtype="0" accel="50000" decel="50000" fill="hold" nodeType="afterEffect">
                                  <p:stCondLst>
                                    <p:cond delay="0"/>
                                  </p:stCondLst>
                                  <p:childTnLst>
                                    <p:animMotion origin="layout" path="M 0 0  L 0.25 0  E" pathEditMode="relative" ptsTypes="">
                                      <p:cBhvr>
                                        <p:cTn id="55" dur="2000" fill="hold"/>
                                        <p:tgtEl>
                                          <p:spTgt spid="34"/>
                                        </p:tgtEl>
                                        <p:attrNameLst>
                                          <p:attrName>ppt_x</p:attrName>
                                          <p:attrName>ppt_y</p:attrName>
                                        </p:attrNameLst>
                                      </p:cBhvr>
                                    </p:animMotion>
                                  </p:childTnLst>
                                </p:cTn>
                              </p:par>
                            </p:childTnLst>
                          </p:cTn>
                        </p:par>
                        <p:par>
                          <p:cTn id="56" fill="hold">
                            <p:stCondLst>
                              <p:cond delay="4000"/>
                            </p:stCondLst>
                            <p:childTnLst>
                              <p:par>
                                <p:cTn id="57" presetID="10" presetClass="exit" presetSubtype="0" fill="hold" nodeType="afterEffect">
                                  <p:stCondLst>
                                    <p:cond delay="0"/>
                                  </p:stCondLst>
                                  <p:childTnLst>
                                    <p:animEffect transition="out" filter="fade">
                                      <p:cBhvr>
                                        <p:cTn id="58" dur="2000"/>
                                        <p:tgtEl>
                                          <p:spTgt spid="34"/>
                                        </p:tgtEl>
                                      </p:cBhvr>
                                    </p:animEffect>
                                    <p:set>
                                      <p:cBhvr>
                                        <p:cTn id="59" dur="1" fill="hold">
                                          <p:stCondLst>
                                            <p:cond delay="1999"/>
                                          </p:stCondLst>
                                        </p:cTn>
                                        <p:tgtEl>
                                          <p:spTgt spid="34"/>
                                        </p:tgtEl>
                                        <p:attrNameLst>
                                          <p:attrName>style.visibility</p:attrName>
                                        </p:attrNameLst>
                                      </p:cBhvr>
                                      <p:to>
                                        <p:strVal val="hidden"/>
                                      </p:to>
                                    </p:set>
                                  </p:childTnLst>
                                </p:cTn>
                              </p:par>
                              <p:par>
                                <p:cTn id="60" presetID="1" presetClass="entr" presetSubtype="0" fill="hold" nodeType="withEffect">
                                  <p:stCondLst>
                                    <p:cond delay="0"/>
                                  </p:stCondLst>
                                  <p:childTnLst>
                                    <p:set>
                                      <p:cBhvr>
                                        <p:cTn id="61" dur="1" fill="hold">
                                          <p:stCondLst>
                                            <p:cond delay="0"/>
                                          </p:stCondLst>
                                        </p:cTn>
                                        <p:tgtEl>
                                          <p:spTgt spid="16"/>
                                        </p:tgtEl>
                                        <p:attrNameLst>
                                          <p:attrName>style.visibility</p:attrName>
                                        </p:attrNameLst>
                                      </p:cBhvr>
                                      <p:to>
                                        <p:strVal val="visible"/>
                                      </p:to>
                                    </p:set>
                                  </p:childTnLst>
                                </p:cTn>
                              </p:par>
                            </p:childTnLst>
                          </p:cTn>
                        </p:par>
                        <p:par>
                          <p:cTn id="62" fill="hold">
                            <p:stCondLst>
                              <p:cond delay="6000"/>
                            </p:stCondLst>
                            <p:childTnLst>
                              <p:par>
                                <p:cTn id="63" presetID="35" presetClass="path" presetSubtype="0" accel="50000" decel="50000" fill="hold" nodeType="afterEffect">
                                  <p:stCondLst>
                                    <p:cond delay="0"/>
                                  </p:stCondLst>
                                  <p:childTnLst>
                                    <p:animMotion origin="layout" path="M 0 0  L -0.25 0  E" pathEditMode="relative" ptsTypes="">
                                      <p:cBhvr>
                                        <p:cTn id="64" dur="2000" fill="hold"/>
                                        <p:tgtEl>
                                          <p:spTgt spid="1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Oval 35"/>
          <p:cNvSpPr/>
          <p:nvPr/>
        </p:nvSpPr>
        <p:spPr>
          <a:xfrm>
            <a:off x="1676400" y="2209800"/>
            <a:ext cx="1828800" cy="18288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35" name="Oval 34"/>
          <p:cNvSpPr/>
          <p:nvPr/>
        </p:nvSpPr>
        <p:spPr>
          <a:xfrm>
            <a:off x="304800" y="2209800"/>
            <a:ext cx="1828800" cy="18288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609600" y="457200"/>
            <a:ext cx="8229600" cy="1143000"/>
          </a:xfrm>
        </p:spPr>
        <p:txBody>
          <a:bodyPr/>
          <a:lstStyle/>
          <a:p>
            <a:r>
              <a:rPr lang="en-US" dirty="0" smtClean="0"/>
              <a:t>Interest Based (IBB) Bargaining</a:t>
            </a:r>
            <a:endParaRPr lang="en-US" dirty="0"/>
          </a:p>
        </p:txBody>
      </p:sp>
      <p:grpSp>
        <p:nvGrpSpPr>
          <p:cNvPr id="30" name="Group 29"/>
          <p:cNvGrpSpPr/>
          <p:nvPr/>
        </p:nvGrpSpPr>
        <p:grpSpPr>
          <a:xfrm>
            <a:off x="4343400" y="1752600"/>
            <a:ext cx="4191000" cy="4191000"/>
            <a:chOff x="3048000" y="1752600"/>
            <a:chExt cx="4191000" cy="4191000"/>
          </a:xfrm>
        </p:grpSpPr>
        <p:grpSp>
          <p:nvGrpSpPr>
            <p:cNvPr id="29" name="Group 28"/>
            <p:cNvGrpSpPr/>
            <p:nvPr/>
          </p:nvGrpSpPr>
          <p:grpSpPr>
            <a:xfrm>
              <a:off x="4114800" y="1752600"/>
              <a:ext cx="2209800" cy="457200"/>
              <a:chOff x="4114800" y="1752600"/>
              <a:chExt cx="2209800" cy="457200"/>
            </a:xfrm>
          </p:grpSpPr>
          <p:sp>
            <p:nvSpPr>
              <p:cNvPr id="5" name="Oval 4"/>
              <p:cNvSpPr/>
              <p:nvPr/>
            </p:nvSpPr>
            <p:spPr>
              <a:xfrm>
                <a:off x="4724400" y="17526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867400" y="1752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257800" y="1752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114800" y="1752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p:cNvGrpSpPr/>
            <p:nvPr/>
          </p:nvGrpSpPr>
          <p:grpSpPr>
            <a:xfrm>
              <a:off x="6781800" y="2819400"/>
              <a:ext cx="457200" cy="2895600"/>
              <a:chOff x="6781800" y="2362200"/>
              <a:chExt cx="457200" cy="2895600"/>
            </a:xfrm>
          </p:grpSpPr>
          <p:sp>
            <p:nvSpPr>
              <p:cNvPr id="9" name="Oval 8"/>
              <p:cNvSpPr/>
              <p:nvPr/>
            </p:nvSpPr>
            <p:spPr>
              <a:xfrm>
                <a:off x="6781800" y="48006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781800" y="41910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781800" y="23622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781800" y="29718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781800" y="35814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3048000" y="2590800"/>
              <a:ext cx="457200" cy="3124200"/>
              <a:chOff x="3124200" y="2514600"/>
              <a:chExt cx="457200" cy="3124200"/>
            </a:xfrm>
          </p:grpSpPr>
          <p:sp>
            <p:nvSpPr>
              <p:cNvPr id="12" name="Oval 11"/>
              <p:cNvSpPr/>
              <p:nvPr/>
            </p:nvSpPr>
            <p:spPr>
              <a:xfrm>
                <a:off x="3124200" y="45720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124200" y="32004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124200" y="38862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124200" y="2514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124200" y="5181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3657600" y="2286000"/>
              <a:ext cx="2971800" cy="3657600"/>
              <a:chOff x="3886200" y="1447800"/>
              <a:chExt cx="2971800" cy="3657600"/>
            </a:xfrm>
          </p:grpSpPr>
          <p:sp>
            <p:nvSpPr>
              <p:cNvPr id="4" name="Rectangle 3"/>
              <p:cNvSpPr/>
              <p:nvPr/>
            </p:nvSpPr>
            <p:spPr>
              <a:xfrm>
                <a:off x="3886200" y="21336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172200" y="21336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5400000">
                <a:off x="5029200" y="3048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32" name="TextBox 31"/>
          <p:cNvSpPr txBox="1"/>
          <p:nvPr/>
        </p:nvSpPr>
        <p:spPr>
          <a:xfrm>
            <a:off x="685800" y="2667000"/>
            <a:ext cx="990600" cy="830997"/>
          </a:xfrm>
          <a:prstGeom prst="rect">
            <a:avLst/>
          </a:prstGeom>
          <a:noFill/>
        </p:spPr>
        <p:txBody>
          <a:bodyPr wrap="square" rtlCol="0">
            <a:spAutoFit/>
          </a:bodyPr>
          <a:lstStyle/>
          <a:p>
            <a:pPr algn="ctr"/>
            <a:r>
              <a:rPr lang="en-US" sz="2400" dirty="0" smtClean="0"/>
              <a:t>BOE Issues</a:t>
            </a:r>
            <a:endParaRPr lang="en-US" sz="2400" dirty="0"/>
          </a:p>
        </p:txBody>
      </p:sp>
      <p:sp>
        <p:nvSpPr>
          <p:cNvPr id="34" name="TextBox 33"/>
          <p:cNvSpPr txBox="1"/>
          <p:nvPr/>
        </p:nvSpPr>
        <p:spPr>
          <a:xfrm>
            <a:off x="2133600" y="2674203"/>
            <a:ext cx="990600" cy="830997"/>
          </a:xfrm>
          <a:prstGeom prst="rect">
            <a:avLst/>
          </a:prstGeom>
          <a:noFill/>
        </p:spPr>
        <p:txBody>
          <a:bodyPr wrap="square" rtlCol="0">
            <a:spAutoFit/>
          </a:bodyPr>
          <a:lstStyle/>
          <a:p>
            <a:pPr algn="ctr"/>
            <a:r>
              <a:rPr lang="en-US" sz="2400" dirty="0" smtClean="0"/>
              <a:t>ETA</a:t>
            </a:r>
          </a:p>
          <a:p>
            <a:pPr algn="ctr"/>
            <a:r>
              <a:rPr lang="en-US" sz="2400" dirty="0" smtClean="0"/>
              <a:t>Issues</a:t>
            </a:r>
            <a:endParaRPr lang="en-US" sz="2400" dirty="0"/>
          </a:p>
        </p:txBody>
      </p:sp>
      <p:sp>
        <p:nvSpPr>
          <p:cNvPr id="37" name="Circular Arrow 36"/>
          <p:cNvSpPr/>
          <p:nvPr/>
        </p:nvSpPr>
        <p:spPr>
          <a:xfrm rot="801568">
            <a:off x="1457623" y="1143000"/>
            <a:ext cx="4724400" cy="3276600"/>
          </a:xfrm>
          <a:prstGeom prst="circularArrow">
            <a:avLst>
              <a:gd name="adj1" fmla="val 4800"/>
              <a:gd name="adj2" fmla="val 937153"/>
              <a:gd name="adj3" fmla="val 19350160"/>
              <a:gd name="adj4" fmla="val 10653963"/>
              <a:gd name="adj5" fmla="val 13068"/>
            </a:avLst>
          </a:prstGeom>
          <a:solidFill>
            <a:srgbClr val="00B050"/>
          </a:solidFill>
          <a:ln w="12700">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8" name="Down Arrow 37"/>
          <p:cNvSpPr/>
          <p:nvPr/>
        </p:nvSpPr>
        <p:spPr>
          <a:xfrm>
            <a:off x="1676400" y="3962400"/>
            <a:ext cx="381000" cy="1447800"/>
          </a:xfrm>
          <a:prstGeom prst="downArrow">
            <a:avLst>
              <a:gd name="adj1" fmla="val 50000"/>
              <a:gd name="adj2" fmla="val 85369"/>
            </a:avLst>
          </a:prstGeom>
          <a:solidFill>
            <a:schemeClr val="tx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762000" y="5486400"/>
            <a:ext cx="2133600" cy="400110"/>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en-US" sz="2000" dirty="0" smtClean="0"/>
              <a:t>Referred Issues</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fade">
                                      <p:cBhvr>
                                        <p:cTn id="7" dur="2000"/>
                                        <p:tgtEl>
                                          <p:spTgt spid="3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20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animEffect transition="in" filter="fade">
                                      <p:cBhvr>
                                        <p:cTn id="15" dur="2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 Based (IBB) Bargaining</a:t>
            </a:r>
            <a:endParaRPr lang="en-US" dirty="0"/>
          </a:p>
        </p:txBody>
      </p:sp>
      <p:sp>
        <p:nvSpPr>
          <p:cNvPr id="31" name="Rectangular Callout 30"/>
          <p:cNvSpPr>
            <a:spLocks noChangeAspect="1"/>
          </p:cNvSpPr>
          <p:nvPr/>
        </p:nvSpPr>
        <p:spPr>
          <a:xfrm>
            <a:off x="7029450" y="2133600"/>
            <a:ext cx="1200150" cy="514350"/>
          </a:xfrm>
          <a:prstGeom prst="wedgeRectCallout">
            <a:avLst>
              <a:gd name="adj1" fmla="val -110722"/>
              <a:gd name="adj2" fmla="val 126870"/>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ular Callout 26"/>
          <p:cNvSpPr>
            <a:spLocks noChangeAspect="1"/>
          </p:cNvSpPr>
          <p:nvPr/>
        </p:nvSpPr>
        <p:spPr>
          <a:xfrm>
            <a:off x="3981450" y="1981200"/>
            <a:ext cx="914400" cy="914400"/>
          </a:xfrm>
          <a:prstGeom prst="wedgeRectCallout">
            <a:avLst>
              <a:gd name="adj1" fmla="val 79500"/>
              <a:gd name="adj2" fmla="val 64084"/>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9"/>
          <p:cNvGrpSpPr>
            <a:grpSpLocks noChangeAspect="1"/>
          </p:cNvGrpSpPr>
          <p:nvPr/>
        </p:nvGrpSpPr>
        <p:grpSpPr>
          <a:xfrm>
            <a:off x="4362450" y="3124200"/>
            <a:ext cx="3143250" cy="3143250"/>
            <a:chOff x="3048000" y="1752600"/>
            <a:chExt cx="4191000" cy="4191000"/>
          </a:xfrm>
        </p:grpSpPr>
        <p:grpSp>
          <p:nvGrpSpPr>
            <p:cNvPr id="6" name="Group 28"/>
            <p:cNvGrpSpPr/>
            <p:nvPr/>
          </p:nvGrpSpPr>
          <p:grpSpPr>
            <a:xfrm>
              <a:off x="4114800" y="1752600"/>
              <a:ext cx="2209800" cy="457200"/>
              <a:chOff x="4114800" y="1752600"/>
              <a:chExt cx="2209800" cy="457200"/>
            </a:xfrm>
          </p:grpSpPr>
          <p:sp>
            <p:nvSpPr>
              <p:cNvPr id="5" name="Oval 4"/>
              <p:cNvSpPr/>
              <p:nvPr/>
            </p:nvSpPr>
            <p:spPr>
              <a:xfrm>
                <a:off x="4724400" y="17526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867400" y="1752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257800" y="1752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114800" y="1752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27"/>
            <p:cNvGrpSpPr/>
            <p:nvPr/>
          </p:nvGrpSpPr>
          <p:grpSpPr>
            <a:xfrm>
              <a:off x="6781800" y="2819400"/>
              <a:ext cx="457200" cy="2895600"/>
              <a:chOff x="6781800" y="2362200"/>
              <a:chExt cx="457200" cy="2895600"/>
            </a:xfrm>
          </p:grpSpPr>
          <p:sp>
            <p:nvSpPr>
              <p:cNvPr id="9" name="Oval 8"/>
              <p:cNvSpPr/>
              <p:nvPr/>
            </p:nvSpPr>
            <p:spPr>
              <a:xfrm>
                <a:off x="6781800" y="48006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781800" y="41910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781800" y="23622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781800" y="29718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781800" y="35814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26"/>
            <p:cNvGrpSpPr/>
            <p:nvPr/>
          </p:nvGrpSpPr>
          <p:grpSpPr>
            <a:xfrm>
              <a:off x="3048000" y="2590800"/>
              <a:ext cx="457200" cy="3124200"/>
              <a:chOff x="3124200" y="2514600"/>
              <a:chExt cx="457200" cy="3124200"/>
            </a:xfrm>
          </p:grpSpPr>
          <p:sp>
            <p:nvSpPr>
              <p:cNvPr id="12" name="Oval 11"/>
              <p:cNvSpPr/>
              <p:nvPr/>
            </p:nvSpPr>
            <p:spPr>
              <a:xfrm>
                <a:off x="3124200" y="45720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124200" y="32004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124200" y="38862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124200" y="2514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124200" y="5181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25"/>
            <p:cNvGrpSpPr/>
            <p:nvPr/>
          </p:nvGrpSpPr>
          <p:grpSpPr>
            <a:xfrm>
              <a:off x="3657600" y="2286000"/>
              <a:ext cx="2971800" cy="3657600"/>
              <a:chOff x="3886200" y="1447800"/>
              <a:chExt cx="2971800" cy="3657600"/>
            </a:xfrm>
          </p:grpSpPr>
          <p:sp>
            <p:nvSpPr>
              <p:cNvPr id="4" name="Rectangle 3"/>
              <p:cNvSpPr/>
              <p:nvPr/>
            </p:nvSpPr>
            <p:spPr>
              <a:xfrm>
                <a:off x="3886200" y="21336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172200" y="21336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5400000">
                <a:off x="5029200" y="3048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6" name="Rectangular Callout 25"/>
          <p:cNvSpPr>
            <a:spLocks noChangeAspect="1"/>
          </p:cNvSpPr>
          <p:nvPr/>
        </p:nvSpPr>
        <p:spPr>
          <a:xfrm>
            <a:off x="3067050" y="2971800"/>
            <a:ext cx="914400" cy="914400"/>
          </a:xfrm>
          <a:prstGeom prst="wedgeRectCallout">
            <a:avLst>
              <a:gd name="adj1" fmla="val 83167"/>
              <a:gd name="adj2" fmla="val 104500"/>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ular Callout 27"/>
          <p:cNvSpPr>
            <a:spLocks noChangeAspect="1"/>
          </p:cNvSpPr>
          <p:nvPr/>
        </p:nvSpPr>
        <p:spPr>
          <a:xfrm>
            <a:off x="7867650" y="3810000"/>
            <a:ext cx="914400" cy="514350"/>
          </a:xfrm>
          <a:prstGeom prst="wedgeRectCallout">
            <a:avLst>
              <a:gd name="adj1" fmla="val -77250"/>
              <a:gd name="adj2" fmla="val 2389"/>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ular Callout 28"/>
          <p:cNvSpPr>
            <a:spLocks noChangeAspect="1"/>
          </p:cNvSpPr>
          <p:nvPr/>
        </p:nvSpPr>
        <p:spPr>
          <a:xfrm>
            <a:off x="7715250" y="5791200"/>
            <a:ext cx="914400" cy="514350"/>
          </a:xfrm>
          <a:prstGeom prst="wedgeRectCallout">
            <a:avLst>
              <a:gd name="adj1" fmla="val -55125"/>
              <a:gd name="adj2" fmla="val -90278"/>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ular Callout 29"/>
          <p:cNvSpPr>
            <a:spLocks noChangeAspect="1"/>
          </p:cNvSpPr>
          <p:nvPr/>
        </p:nvSpPr>
        <p:spPr>
          <a:xfrm>
            <a:off x="2990850" y="4572000"/>
            <a:ext cx="914400" cy="971550"/>
          </a:xfrm>
          <a:prstGeom prst="wedgeRectCallout">
            <a:avLst>
              <a:gd name="adj1" fmla="val 91875"/>
              <a:gd name="adj2" fmla="val -50225"/>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ular Callout 31"/>
          <p:cNvSpPr>
            <a:spLocks noChangeAspect="1"/>
          </p:cNvSpPr>
          <p:nvPr/>
        </p:nvSpPr>
        <p:spPr>
          <a:xfrm>
            <a:off x="7639050" y="4800600"/>
            <a:ext cx="1200150" cy="514350"/>
          </a:xfrm>
          <a:prstGeom prst="wedgeRectCallout">
            <a:avLst>
              <a:gd name="adj1" fmla="val -53388"/>
              <a:gd name="adj2" fmla="val -86611"/>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ular Callout 32"/>
          <p:cNvSpPr>
            <a:spLocks noChangeAspect="1"/>
          </p:cNvSpPr>
          <p:nvPr/>
        </p:nvSpPr>
        <p:spPr>
          <a:xfrm>
            <a:off x="2686050" y="5867400"/>
            <a:ext cx="1200150" cy="514350"/>
          </a:xfrm>
          <a:prstGeom prst="wedgeRectCallout">
            <a:avLst>
              <a:gd name="adj1" fmla="val 82009"/>
              <a:gd name="adj2" fmla="val -20685"/>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5" name="TextBox 34"/>
          <p:cNvSpPr txBox="1"/>
          <p:nvPr/>
        </p:nvSpPr>
        <p:spPr>
          <a:xfrm>
            <a:off x="685800" y="2057400"/>
            <a:ext cx="1447800" cy="523220"/>
          </a:xfrm>
          <a:prstGeom prst="rect">
            <a:avLst/>
          </a:prstGeom>
          <a:noFill/>
        </p:spPr>
        <p:txBody>
          <a:bodyPr wrap="square" rtlCol="0">
            <a:spAutoFit/>
          </a:bodyPr>
          <a:lstStyle/>
          <a:p>
            <a:pPr algn="ctr"/>
            <a:r>
              <a:rPr lang="en-US" sz="2800" b="1" dirty="0" smtClean="0"/>
              <a:t>Issue A</a:t>
            </a:r>
            <a:endParaRPr lang="en-US" sz="2800" b="1" dirty="0"/>
          </a:p>
        </p:txBody>
      </p:sp>
      <p:sp>
        <p:nvSpPr>
          <p:cNvPr id="36" name="TextBox 35"/>
          <p:cNvSpPr txBox="1"/>
          <p:nvPr/>
        </p:nvSpPr>
        <p:spPr>
          <a:xfrm>
            <a:off x="533400" y="2590800"/>
            <a:ext cx="1371600" cy="369332"/>
          </a:xfrm>
          <a:prstGeom prst="rect">
            <a:avLst/>
          </a:prstGeom>
          <a:noFill/>
        </p:spPr>
        <p:txBody>
          <a:bodyPr wrap="square" rtlCol="0">
            <a:spAutoFit/>
          </a:bodyPr>
          <a:lstStyle/>
          <a:p>
            <a:r>
              <a:rPr lang="en-US" b="1" dirty="0" smtClean="0"/>
              <a:t>Story</a:t>
            </a:r>
            <a:endParaRPr lang="en-US" b="1" dirty="0"/>
          </a:p>
        </p:txBody>
      </p:sp>
      <p:sp>
        <p:nvSpPr>
          <p:cNvPr id="37" name="TextBox 36"/>
          <p:cNvSpPr txBox="1"/>
          <p:nvPr/>
        </p:nvSpPr>
        <p:spPr>
          <a:xfrm>
            <a:off x="533400" y="3429000"/>
            <a:ext cx="1371600" cy="369332"/>
          </a:xfrm>
          <a:prstGeom prst="rect">
            <a:avLst/>
          </a:prstGeom>
          <a:noFill/>
        </p:spPr>
        <p:txBody>
          <a:bodyPr wrap="square" rtlCol="0">
            <a:spAutoFit/>
          </a:bodyPr>
          <a:lstStyle/>
          <a:p>
            <a:r>
              <a:rPr lang="en-US" b="1" dirty="0" smtClean="0"/>
              <a:t>Interests</a:t>
            </a:r>
            <a:endParaRPr lang="en-US" b="1" dirty="0"/>
          </a:p>
        </p:txBody>
      </p:sp>
      <p:sp>
        <p:nvSpPr>
          <p:cNvPr id="38" name="TextBox 37"/>
          <p:cNvSpPr txBox="1"/>
          <p:nvPr/>
        </p:nvSpPr>
        <p:spPr>
          <a:xfrm>
            <a:off x="533400" y="4648200"/>
            <a:ext cx="1371600" cy="369332"/>
          </a:xfrm>
          <a:prstGeom prst="rect">
            <a:avLst/>
          </a:prstGeom>
          <a:noFill/>
        </p:spPr>
        <p:txBody>
          <a:bodyPr wrap="square" rtlCol="0">
            <a:spAutoFit/>
          </a:bodyPr>
          <a:lstStyle/>
          <a:p>
            <a:r>
              <a:rPr lang="en-US" b="1" dirty="0" smtClean="0"/>
              <a:t>Options</a:t>
            </a:r>
            <a:endParaRPr lang="en-US" b="1" dirty="0"/>
          </a:p>
        </p:txBody>
      </p:sp>
      <p:cxnSp>
        <p:nvCxnSpPr>
          <p:cNvPr id="40" name="Straight Connector 39"/>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1" name="Straight Connector 40"/>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2" name="Straight Connector 41"/>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3" name="Straight Connector 42"/>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4" name="Straight Connector 43"/>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5" name="Straight Connector 44"/>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6" name="Straight Connector 45"/>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7" name="Straight Connector 46"/>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grpSp>
        <p:nvGrpSpPr>
          <p:cNvPr id="56" name="Group 55"/>
          <p:cNvGrpSpPr/>
          <p:nvPr/>
        </p:nvGrpSpPr>
        <p:grpSpPr>
          <a:xfrm>
            <a:off x="762000" y="4114800"/>
            <a:ext cx="76200" cy="381000"/>
            <a:chOff x="762000" y="4103132"/>
            <a:chExt cx="76200" cy="381000"/>
          </a:xfrm>
        </p:grpSpPr>
        <p:sp>
          <p:nvSpPr>
            <p:cNvPr id="48" name="Oval 47"/>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9" name="Oval 48"/>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0" name="Oval 49"/>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57" name="Group 56"/>
          <p:cNvGrpSpPr/>
          <p:nvPr/>
        </p:nvGrpSpPr>
        <p:grpSpPr>
          <a:xfrm>
            <a:off x="762000" y="5715000"/>
            <a:ext cx="76200" cy="381000"/>
            <a:chOff x="762000" y="5715000"/>
            <a:chExt cx="76200" cy="381000"/>
          </a:xfrm>
        </p:grpSpPr>
        <p:sp>
          <p:nvSpPr>
            <p:cNvPr id="52" name="Oval 51"/>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3" name="Oval 52"/>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4" name="Oval 53"/>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4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7"/>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42"/>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500"/>
                                  </p:stCondLst>
                                  <p:childTnLst>
                                    <p:set>
                                      <p:cBhvr>
                                        <p:cTn id="26" dur="1" fill="hold">
                                          <p:stCondLst>
                                            <p:cond delay="0"/>
                                          </p:stCondLst>
                                        </p:cTn>
                                        <p:tgtEl>
                                          <p:spTgt spid="31"/>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nodeType="afterEffect">
                                  <p:stCondLst>
                                    <p:cond delay="0"/>
                                  </p:stCondLst>
                                  <p:childTnLst>
                                    <p:set>
                                      <p:cBhvr>
                                        <p:cTn id="29" dur="1" fill="hold">
                                          <p:stCondLst>
                                            <p:cond delay="0"/>
                                          </p:stCondLst>
                                        </p:cTn>
                                        <p:tgtEl>
                                          <p:spTgt spid="43"/>
                                        </p:tgtEl>
                                        <p:attrNameLst>
                                          <p:attrName>style.visibility</p:attrName>
                                        </p:attrNameLst>
                                      </p:cBhvr>
                                      <p:to>
                                        <p:strVal val="visible"/>
                                      </p:to>
                                    </p:set>
                                  </p:childTnLst>
                                </p:cTn>
                              </p:par>
                            </p:childTnLst>
                          </p:cTn>
                        </p:par>
                        <p:par>
                          <p:cTn id="30" fill="hold">
                            <p:stCondLst>
                              <p:cond delay="500"/>
                            </p:stCondLst>
                            <p:childTnLst>
                              <p:par>
                                <p:cTn id="31" presetID="10" presetClass="entr" presetSubtype="0" fill="hold" nodeType="afterEffect">
                                  <p:stCondLst>
                                    <p:cond delay="0"/>
                                  </p:stCondLst>
                                  <p:childTnLst>
                                    <p:set>
                                      <p:cBhvr>
                                        <p:cTn id="32" dur="1" fill="hold">
                                          <p:stCondLst>
                                            <p:cond delay="0"/>
                                          </p:stCondLst>
                                        </p:cTn>
                                        <p:tgtEl>
                                          <p:spTgt spid="56"/>
                                        </p:tgtEl>
                                        <p:attrNameLst>
                                          <p:attrName>style.visibility</p:attrName>
                                        </p:attrNameLst>
                                      </p:cBhvr>
                                      <p:to>
                                        <p:strVal val="visible"/>
                                      </p:to>
                                    </p:set>
                                    <p:animEffect transition="in" filter="fade">
                                      <p:cBhvr>
                                        <p:cTn id="33" dur="2000"/>
                                        <p:tgtEl>
                                          <p:spTgt spid="56"/>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9"/>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nodeType="afterEffect">
                                  <p:stCondLst>
                                    <p:cond delay="0"/>
                                  </p:stCondLst>
                                  <p:childTnLst>
                                    <p:set>
                                      <p:cBhvr>
                                        <p:cTn id="40" dur="1" fill="hold">
                                          <p:stCondLst>
                                            <p:cond delay="0"/>
                                          </p:stCondLst>
                                        </p:cTn>
                                        <p:tgtEl>
                                          <p:spTgt spid="44"/>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grpId="0" nodeType="afterEffect">
                                  <p:stCondLst>
                                    <p:cond delay="500"/>
                                  </p:stCondLst>
                                  <p:childTnLst>
                                    <p:set>
                                      <p:cBhvr>
                                        <p:cTn id="43" dur="1" fill="hold">
                                          <p:stCondLst>
                                            <p:cond delay="0"/>
                                          </p:stCondLst>
                                        </p:cTn>
                                        <p:tgtEl>
                                          <p:spTgt spid="32"/>
                                        </p:tgtEl>
                                        <p:attrNameLst>
                                          <p:attrName>style.visibility</p:attrName>
                                        </p:attrNameLst>
                                      </p:cBhvr>
                                      <p:to>
                                        <p:strVal val="visible"/>
                                      </p:to>
                                    </p:set>
                                  </p:childTnLst>
                                </p:cTn>
                              </p:par>
                            </p:childTnLst>
                          </p:cTn>
                        </p:par>
                        <p:par>
                          <p:cTn id="44" fill="hold">
                            <p:stCondLst>
                              <p:cond delay="500"/>
                            </p:stCondLst>
                            <p:childTnLst>
                              <p:par>
                                <p:cTn id="45" presetID="1" presetClass="entr" presetSubtype="0" fill="hold" nodeType="afterEffect">
                                  <p:stCondLst>
                                    <p:cond delay="0"/>
                                  </p:stCondLst>
                                  <p:childTnLst>
                                    <p:set>
                                      <p:cBhvr>
                                        <p:cTn id="46" dur="1" fill="hold">
                                          <p:stCondLst>
                                            <p:cond delay="0"/>
                                          </p:stCondLst>
                                        </p:cTn>
                                        <p:tgtEl>
                                          <p:spTgt spid="45"/>
                                        </p:tgtEl>
                                        <p:attrNameLst>
                                          <p:attrName>style.visibility</p:attrName>
                                        </p:attrNameLst>
                                      </p:cBhvr>
                                      <p:to>
                                        <p:strVal val="visible"/>
                                      </p:to>
                                    </p:set>
                                  </p:childTnLst>
                                </p:cTn>
                              </p:par>
                            </p:childTnLst>
                          </p:cTn>
                        </p:par>
                        <p:par>
                          <p:cTn id="47" fill="hold">
                            <p:stCondLst>
                              <p:cond delay="500"/>
                            </p:stCondLst>
                            <p:childTnLst>
                              <p:par>
                                <p:cTn id="48" presetID="1" presetClass="entr" presetSubtype="0" fill="hold" grpId="0" nodeType="afterEffect">
                                  <p:stCondLst>
                                    <p:cond delay="500"/>
                                  </p:stCondLst>
                                  <p:childTnLst>
                                    <p:set>
                                      <p:cBhvr>
                                        <p:cTn id="49" dur="1" fill="hold">
                                          <p:stCondLst>
                                            <p:cond delay="0"/>
                                          </p:stCondLst>
                                        </p:cTn>
                                        <p:tgtEl>
                                          <p:spTgt spid="30"/>
                                        </p:tgtEl>
                                        <p:attrNameLst>
                                          <p:attrName>style.visibility</p:attrName>
                                        </p:attrNameLst>
                                      </p:cBhvr>
                                      <p:to>
                                        <p:strVal val="visible"/>
                                      </p:to>
                                    </p:set>
                                  </p:childTnLst>
                                </p:cTn>
                              </p:par>
                            </p:childTnLst>
                          </p:cTn>
                        </p:par>
                        <p:par>
                          <p:cTn id="50" fill="hold">
                            <p:stCondLst>
                              <p:cond delay="1000"/>
                            </p:stCondLst>
                            <p:childTnLst>
                              <p:par>
                                <p:cTn id="51" presetID="1" presetClass="entr" presetSubtype="0" fill="hold" nodeType="after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childTnLst>
                          </p:cTn>
                        </p:par>
                        <p:par>
                          <p:cTn id="53" fill="hold">
                            <p:stCondLst>
                              <p:cond delay="1000"/>
                            </p:stCondLst>
                            <p:childTnLst>
                              <p:par>
                                <p:cTn id="54" presetID="1" presetClass="entr" presetSubtype="0" fill="hold" grpId="0" nodeType="afterEffect">
                                  <p:stCondLst>
                                    <p:cond delay="500"/>
                                  </p:stCondLst>
                                  <p:childTnLst>
                                    <p:set>
                                      <p:cBhvr>
                                        <p:cTn id="55" dur="1" fill="hold">
                                          <p:stCondLst>
                                            <p:cond delay="0"/>
                                          </p:stCondLst>
                                        </p:cTn>
                                        <p:tgtEl>
                                          <p:spTgt spid="33"/>
                                        </p:tgtEl>
                                        <p:attrNameLst>
                                          <p:attrName>style.visibility</p:attrName>
                                        </p:attrNameLst>
                                      </p:cBhvr>
                                      <p:to>
                                        <p:strVal val="visible"/>
                                      </p:to>
                                    </p:set>
                                  </p:childTnLst>
                                </p:cTn>
                              </p:par>
                            </p:childTnLst>
                          </p:cTn>
                        </p:par>
                        <p:par>
                          <p:cTn id="56" fill="hold">
                            <p:stCondLst>
                              <p:cond delay="1500"/>
                            </p:stCondLst>
                            <p:childTnLst>
                              <p:par>
                                <p:cTn id="57" presetID="1" presetClass="entr" presetSubtype="0" fill="hold" nodeType="after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par>
                          <p:cTn id="59" fill="hold">
                            <p:stCondLst>
                              <p:cond delay="1500"/>
                            </p:stCondLst>
                            <p:childTnLst>
                              <p:par>
                                <p:cTn id="60" presetID="10" presetClass="entr" presetSubtype="0" fill="hold" nodeType="afterEffect">
                                  <p:stCondLst>
                                    <p:cond delay="0"/>
                                  </p:stCondLst>
                                  <p:childTnLst>
                                    <p:set>
                                      <p:cBhvr>
                                        <p:cTn id="61" dur="1" fill="hold">
                                          <p:stCondLst>
                                            <p:cond delay="0"/>
                                          </p:stCondLst>
                                        </p:cTn>
                                        <p:tgtEl>
                                          <p:spTgt spid="57"/>
                                        </p:tgtEl>
                                        <p:attrNameLst>
                                          <p:attrName>style.visibility</p:attrName>
                                        </p:attrNameLst>
                                      </p:cBhvr>
                                      <p:to>
                                        <p:strVal val="visible"/>
                                      </p:to>
                                    </p:set>
                                    <p:animEffect transition="in" filter="fade">
                                      <p:cBhvr>
                                        <p:cTn id="62" dur="2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27" grpId="0" animBg="1"/>
      <p:bldP spid="26" grpId="0" animBg="1"/>
      <p:bldP spid="28" grpId="0" animBg="1"/>
      <p:bldP spid="29" grpId="0" animBg="1"/>
      <p:bldP spid="30" grpId="0" animBg="1"/>
      <p:bldP spid="32"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9" name="Group 118"/>
          <p:cNvGrpSpPr/>
          <p:nvPr/>
        </p:nvGrpSpPr>
        <p:grpSpPr>
          <a:xfrm>
            <a:off x="533400" y="457200"/>
            <a:ext cx="7877762" cy="6019800"/>
            <a:chOff x="3032006" y="1981200"/>
            <a:chExt cx="5883393" cy="4495800"/>
          </a:xfrm>
        </p:grpSpPr>
        <p:sp>
          <p:nvSpPr>
            <p:cNvPr id="31" name="Rectangular Callout 30"/>
            <p:cNvSpPr/>
            <p:nvPr/>
          </p:nvSpPr>
          <p:spPr>
            <a:xfrm>
              <a:off x="7250288" y="2147711"/>
              <a:ext cx="1165578" cy="499533"/>
            </a:xfrm>
            <a:prstGeom prst="wedgeRectCallout">
              <a:avLst>
                <a:gd name="adj1" fmla="val -110722"/>
                <a:gd name="adj2" fmla="val 126870"/>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ular Callout 26"/>
            <p:cNvSpPr/>
            <p:nvPr/>
          </p:nvSpPr>
          <p:spPr>
            <a:xfrm>
              <a:off x="4308591" y="1981200"/>
              <a:ext cx="888059" cy="888059"/>
            </a:xfrm>
            <a:prstGeom prst="wedgeRectCallout">
              <a:avLst>
                <a:gd name="adj1" fmla="val 79500"/>
                <a:gd name="adj2" fmla="val 64084"/>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9"/>
            <p:cNvGrpSpPr/>
            <p:nvPr/>
          </p:nvGrpSpPr>
          <p:grpSpPr>
            <a:xfrm>
              <a:off x="4641614" y="3035770"/>
              <a:ext cx="3052704" cy="3052704"/>
              <a:chOff x="3048000" y="1752600"/>
              <a:chExt cx="4191000" cy="4191000"/>
            </a:xfrm>
          </p:grpSpPr>
          <p:grpSp>
            <p:nvGrpSpPr>
              <p:cNvPr id="6" name="Group 28"/>
              <p:cNvGrpSpPr/>
              <p:nvPr/>
            </p:nvGrpSpPr>
            <p:grpSpPr>
              <a:xfrm>
                <a:off x="4114800" y="1752600"/>
                <a:ext cx="2209800" cy="457200"/>
                <a:chOff x="4114800" y="1752600"/>
                <a:chExt cx="2209800" cy="457200"/>
              </a:xfrm>
            </p:grpSpPr>
            <p:sp>
              <p:nvSpPr>
                <p:cNvPr id="5" name="Oval 4"/>
                <p:cNvSpPr/>
                <p:nvPr/>
              </p:nvSpPr>
              <p:spPr>
                <a:xfrm>
                  <a:off x="4724400" y="17526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5867400" y="1752600"/>
                  <a:ext cx="457200" cy="457200"/>
                </a:xfrm>
                <a:prstGeom prst="ellipse">
                  <a:avLst/>
                </a:prstGeom>
                <a:solidFill>
                  <a:srgbClr val="FF00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257800" y="1752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114800" y="1752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 name="Group 27"/>
              <p:cNvGrpSpPr/>
              <p:nvPr/>
            </p:nvGrpSpPr>
            <p:grpSpPr>
              <a:xfrm>
                <a:off x="6781800" y="2819400"/>
                <a:ext cx="457200" cy="2895600"/>
                <a:chOff x="6781800" y="2362200"/>
                <a:chExt cx="457200" cy="2895600"/>
              </a:xfrm>
            </p:grpSpPr>
            <p:sp>
              <p:nvSpPr>
                <p:cNvPr id="9" name="Oval 8"/>
                <p:cNvSpPr/>
                <p:nvPr/>
              </p:nvSpPr>
              <p:spPr>
                <a:xfrm>
                  <a:off x="6781800" y="48006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781800" y="41910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6781800" y="23622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781800" y="29718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781800" y="35814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 name="Group 26"/>
              <p:cNvGrpSpPr/>
              <p:nvPr/>
            </p:nvGrpSpPr>
            <p:grpSpPr>
              <a:xfrm>
                <a:off x="3048000" y="2590800"/>
                <a:ext cx="457200" cy="3124200"/>
                <a:chOff x="3124200" y="2514600"/>
                <a:chExt cx="457200" cy="3124200"/>
              </a:xfrm>
            </p:grpSpPr>
            <p:sp>
              <p:nvSpPr>
                <p:cNvPr id="12" name="Oval 11"/>
                <p:cNvSpPr/>
                <p:nvPr/>
              </p:nvSpPr>
              <p:spPr>
                <a:xfrm>
                  <a:off x="3124200" y="45720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3124200" y="3200400"/>
                  <a:ext cx="457200" cy="457200"/>
                </a:xfrm>
                <a:prstGeom prst="ellipse">
                  <a:avLst/>
                </a:prstGeom>
                <a:solidFill>
                  <a:schemeClr val="accent2">
                    <a:lumMod val="60000"/>
                    <a:lumOff val="4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124200" y="38862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124200" y="2514600"/>
                  <a:ext cx="457200" cy="457200"/>
                </a:xfrm>
                <a:prstGeom prst="ellipse">
                  <a:avLst/>
                </a:prstGeom>
                <a:solidFill>
                  <a:srgbClr val="0070C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124200" y="5181600"/>
                  <a:ext cx="457200" cy="457200"/>
                </a:xfrm>
                <a:prstGeom prst="ellipse">
                  <a:avLst/>
                </a:prstGeom>
                <a:solidFill>
                  <a:schemeClr val="accent1">
                    <a:lumMod val="60000"/>
                    <a:lumOff val="4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25"/>
              <p:cNvGrpSpPr/>
              <p:nvPr/>
            </p:nvGrpSpPr>
            <p:grpSpPr>
              <a:xfrm>
                <a:off x="3657600" y="2286000"/>
                <a:ext cx="2971800" cy="3657600"/>
                <a:chOff x="3886200" y="1447800"/>
                <a:chExt cx="2971800" cy="3657600"/>
              </a:xfrm>
            </p:grpSpPr>
            <p:sp>
              <p:nvSpPr>
                <p:cNvPr id="4" name="Rectangle 3"/>
                <p:cNvSpPr/>
                <p:nvPr/>
              </p:nvSpPr>
              <p:spPr>
                <a:xfrm>
                  <a:off x="3886200" y="21336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172200" y="21336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rot="5400000">
                  <a:off x="5029200" y="304800"/>
                  <a:ext cx="685800" cy="2971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6" name="Rectangular Callout 25"/>
            <p:cNvSpPr/>
            <p:nvPr/>
          </p:nvSpPr>
          <p:spPr>
            <a:xfrm>
              <a:off x="3365028" y="2869259"/>
              <a:ext cx="888059" cy="888059"/>
            </a:xfrm>
            <a:prstGeom prst="wedgeRectCallout">
              <a:avLst>
                <a:gd name="adj1" fmla="val 83167"/>
                <a:gd name="adj2" fmla="val 104500"/>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ular Callout 27"/>
            <p:cNvSpPr/>
            <p:nvPr/>
          </p:nvSpPr>
          <p:spPr>
            <a:xfrm>
              <a:off x="8027340" y="3757319"/>
              <a:ext cx="888059" cy="499533"/>
            </a:xfrm>
            <a:prstGeom prst="wedgeRectCallout">
              <a:avLst>
                <a:gd name="adj1" fmla="val -77250"/>
                <a:gd name="adj2" fmla="val 2389"/>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ular Callout 28"/>
            <p:cNvSpPr/>
            <p:nvPr/>
          </p:nvSpPr>
          <p:spPr>
            <a:xfrm>
              <a:off x="7805325" y="5977467"/>
              <a:ext cx="888059" cy="499533"/>
            </a:xfrm>
            <a:prstGeom prst="wedgeRectCallout">
              <a:avLst>
                <a:gd name="adj1" fmla="val -55125"/>
                <a:gd name="adj2" fmla="val -90278"/>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ular Callout 29"/>
            <p:cNvSpPr/>
            <p:nvPr/>
          </p:nvSpPr>
          <p:spPr>
            <a:xfrm>
              <a:off x="3365028" y="5477933"/>
              <a:ext cx="888059" cy="943563"/>
            </a:xfrm>
            <a:prstGeom prst="wedgeRectCallout">
              <a:avLst>
                <a:gd name="adj1" fmla="val 91875"/>
                <a:gd name="adj2" fmla="val -50225"/>
              </a:avLst>
            </a:prstGeom>
            <a:solidFill>
              <a:srgbClr val="FCB6B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ular Callout 31"/>
            <p:cNvSpPr/>
            <p:nvPr/>
          </p:nvSpPr>
          <p:spPr>
            <a:xfrm>
              <a:off x="7749821" y="4700881"/>
              <a:ext cx="1165578" cy="499533"/>
            </a:xfrm>
            <a:prstGeom prst="wedgeRectCallout">
              <a:avLst>
                <a:gd name="adj1" fmla="val -53388"/>
                <a:gd name="adj2" fmla="val -86611"/>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ular Callout 32"/>
            <p:cNvSpPr/>
            <p:nvPr/>
          </p:nvSpPr>
          <p:spPr>
            <a:xfrm>
              <a:off x="3032006" y="4700881"/>
              <a:ext cx="1165578" cy="499533"/>
            </a:xfrm>
            <a:prstGeom prst="wedgeRectCallout">
              <a:avLst>
                <a:gd name="adj1" fmla="val 82009"/>
                <a:gd name="adj2" fmla="val -20685"/>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p:txBody>
          <a:bodyPr/>
          <a:lstStyle/>
          <a:p>
            <a:r>
              <a:rPr lang="en-US" dirty="0" smtClean="0"/>
              <a:t>Interest Based (IBB) Bargaining</a:t>
            </a:r>
            <a:endParaRPr lang="en-US" dirty="0"/>
          </a:p>
        </p:txBody>
      </p:sp>
      <p:grpSp>
        <p:nvGrpSpPr>
          <p:cNvPr id="58" name="Group 57"/>
          <p:cNvGrpSpPr/>
          <p:nvPr/>
        </p:nvGrpSpPr>
        <p:grpSpPr>
          <a:xfrm>
            <a:off x="457200" y="2286000"/>
            <a:ext cx="1463040" cy="2743200"/>
            <a:chOff x="457200" y="1981200"/>
            <a:chExt cx="1905000" cy="4191000"/>
          </a:xfrm>
        </p:grpSpPr>
        <p:sp>
          <p:nvSpPr>
            <p:cNvPr id="39" name="Rectangle 38"/>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40" name="TextBox 39"/>
            <p:cNvSpPr txBox="1"/>
            <p:nvPr/>
          </p:nvSpPr>
          <p:spPr>
            <a:xfrm>
              <a:off x="685800" y="2057400"/>
              <a:ext cx="1447800" cy="400110"/>
            </a:xfrm>
            <a:prstGeom prst="rect">
              <a:avLst/>
            </a:prstGeom>
            <a:noFill/>
          </p:spPr>
          <p:txBody>
            <a:bodyPr wrap="square" rtlCol="0">
              <a:spAutoFit/>
            </a:bodyPr>
            <a:lstStyle/>
            <a:p>
              <a:pPr algn="ctr"/>
              <a:r>
                <a:rPr lang="en-US" sz="2000" b="1" dirty="0" smtClean="0"/>
                <a:t>Issue A</a:t>
              </a:r>
              <a:endParaRPr lang="en-US" sz="2000" b="1" dirty="0"/>
            </a:p>
          </p:txBody>
        </p:sp>
        <p:sp>
          <p:nvSpPr>
            <p:cNvPr id="41" name="TextBox 40"/>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42" name="TextBox 41"/>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43" name="TextBox 42"/>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44" name="Straight Connector 43"/>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5" name="Straight Connector 44"/>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6" name="Straight Connector 45"/>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7" name="Straight Connector 46"/>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8" name="Straight Connector 47"/>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49" name="Straight Connector 48"/>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50" name="Straight Connector 49"/>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51" name="Straight Connector 50"/>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52" name="Oval 51"/>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53" name="Oval 52"/>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54" name="Oval 53"/>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55" name="Oval 54"/>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56" name="Oval 55"/>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57" name="Oval 56"/>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120" name="Group 119"/>
          <p:cNvGrpSpPr/>
          <p:nvPr/>
        </p:nvGrpSpPr>
        <p:grpSpPr>
          <a:xfrm>
            <a:off x="5410200" y="2286000"/>
            <a:ext cx="1463040" cy="2743200"/>
            <a:chOff x="457200" y="1981200"/>
            <a:chExt cx="1905000" cy="4191000"/>
          </a:xfrm>
        </p:grpSpPr>
        <p:sp>
          <p:nvSpPr>
            <p:cNvPr id="121" name="Rectangle 120"/>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122" name="TextBox 121"/>
            <p:cNvSpPr txBox="1"/>
            <p:nvPr/>
          </p:nvSpPr>
          <p:spPr>
            <a:xfrm>
              <a:off x="685800" y="2057399"/>
              <a:ext cx="1447799" cy="611279"/>
            </a:xfrm>
            <a:prstGeom prst="rect">
              <a:avLst/>
            </a:prstGeom>
            <a:noFill/>
          </p:spPr>
          <p:txBody>
            <a:bodyPr wrap="square" rtlCol="0">
              <a:spAutoFit/>
            </a:bodyPr>
            <a:lstStyle/>
            <a:p>
              <a:pPr algn="ctr"/>
              <a:r>
                <a:rPr lang="en-US" sz="2000" b="1" dirty="0" smtClean="0"/>
                <a:t>Issue G</a:t>
              </a:r>
              <a:endParaRPr lang="en-US" sz="2000" b="1" dirty="0"/>
            </a:p>
          </p:txBody>
        </p:sp>
        <p:sp>
          <p:nvSpPr>
            <p:cNvPr id="123" name="TextBox 122"/>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124" name="TextBox 123"/>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125" name="TextBox 124"/>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126" name="Straight Connector 125"/>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27" name="Straight Connector 126"/>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28" name="Straight Connector 127"/>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29" name="Straight Connector 128"/>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30" name="Straight Connector 129"/>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31" name="Straight Connector 130"/>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32" name="Straight Connector 131"/>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33" name="Straight Connector 132"/>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134" name="Oval 133"/>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35" name="Oval 134"/>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36" name="Oval 135"/>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37" name="Oval 136"/>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38" name="Oval 137"/>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39" name="Oval 138"/>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140" name="Group 139"/>
          <p:cNvGrpSpPr/>
          <p:nvPr/>
        </p:nvGrpSpPr>
        <p:grpSpPr>
          <a:xfrm>
            <a:off x="6019800" y="2895600"/>
            <a:ext cx="1463040" cy="2743200"/>
            <a:chOff x="457200" y="1981200"/>
            <a:chExt cx="1905000" cy="4191000"/>
          </a:xfrm>
        </p:grpSpPr>
        <p:sp>
          <p:nvSpPr>
            <p:cNvPr id="141" name="Rectangle 140"/>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142" name="TextBox 141"/>
            <p:cNvSpPr txBox="1"/>
            <p:nvPr/>
          </p:nvSpPr>
          <p:spPr>
            <a:xfrm>
              <a:off x="685800" y="2057399"/>
              <a:ext cx="1447799" cy="611279"/>
            </a:xfrm>
            <a:prstGeom prst="rect">
              <a:avLst/>
            </a:prstGeom>
            <a:noFill/>
          </p:spPr>
          <p:txBody>
            <a:bodyPr wrap="square" rtlCol="0">
              <a:spAutoFit/>
            </a:bodyPr>
            <a:lstStyle/>
            <a:p>
              <a:pPr algn="ctr"/>
              <a:r>
                <a:rPr lang="en-US" sz="2000" b="1" dirty="0" smtClean="0"/>
                <a:t>Issue H</a:t>
              </a:r>
              <a:endParaRPr lang="en-US" sz="2000" b="1" dirty="0"/>
            </a:p>
          </p:txBody>
        </p:sp>
        <p:sp>
          <p:nvSpPr>
            <p:cNvPr id="143" name="TextBox 142"/>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144" name="TextBox 143"/>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145" name="TextBox 144"/>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146" name="Straight Connector 145"/>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47" name="Straight Connector 146"/>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48" name="Straight Connector 147"/>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49" name="Straight Connector 148"/>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50" name="Straight Connector 149"/>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51" name="Straight Connector 150"/>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52" name="Straight Connector 151"/>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53" name="Straight Connector 152"/>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154" name="Oval 153"/>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55" name="Oval 154"/>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56" name="Oval 155"/>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57" name="Oval 156"/>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58" name="Oval 157"/>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59" name="Oval 158"/>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160" name="Group 159"/>
          <p:cNvGrpSpPr/>
          <p:nvPr/>
        </p:nvGrpSpPr>
        <p:grpSpPr>
          <a:xfrm>
            <a:off x="3810000" y="2286000"/>
            <a:ext cx="1463040" cy="2743200"/>
            <a:chOff x="457200" y="1981200"/>
            <a:chExt cx="1905000" cy="4191000"/>
          </a:xfrm>
        </p:grpSpPr>
        <p:sp>
          <p:nvSpPr>
            <p:cNvPr id="161" name="Rectangle 160"/>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162" name="TextBox 161"/>
            <p:cNvSpPr txBox="1"/>
            <p:nvPr/>
          </p:nvSpPr>
          <p:spPr>
            <a:xfrm>
              <a:off x="685800" y="2057399"/>
              <a:ext cx="1447799" cy="611279"/>
            </a:xfrm>
            <a:prstGeom prst="rect">
              <a:avLst/>
            </a:prstGeom>
            <a:noFill/>
          </p:spPr>
          <p:txBody>
            <a:bodyPr wrap="square" rtlCol="0">
              <a:spAutoFit/>
            </a:bodyPr>
            <a:lstStyle/>
            <a:p>
              <a:pPr algn="ctr"/>
              <a:r>
                <a:rPr lang="en-US" sz="2000" b="1" dirty="0" smtClean="0"/>
                <a:t>Issue E</a:t>
              </a:r>
              <a:endParaRPr lang="en-US" sz="2000" b="1" dirty="0"/>
            </a:p>
          </p:txBody>
        </p:sp>
        <p:sp>
          <p:nvSpPr>
            <p:cNvPr id="163" name="TextBox 162"/>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164" name="TextBox 163"/>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165" name="TextBox 164"/>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166" name="Straight Connector 165"/>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67" name="Straight Connector 166"/>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68" name="Straight Connector 167"/>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69" name="Straight Connector 168"/>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70" name="Straight Connector 169"/>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71" name="Straight Connector 170"/>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72" name="Straight Connector 171"/>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73" name="Straight Connector 172"/>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174" name="Oval 173"/>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75" name="Oval 174"/>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76" name="Oval 175"/>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77" name="Oval 176"/>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78" name="Oval 177"/>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79" name="Oval 178"/>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180" name="Group 179"/>
          <p:cNvGrpSpPr/>
          <p:nvPr/>
        </p:nvGrpSpPr>
        <p:grpSpPr>
          <a:xfrm>
            <a:off x="4419600" y="2895600"/>
            <a:ext cx="1463040" cy="2743200"/>
            <a:chOff x="457200" y="1981200"/>
            <a:chExt cx="1905000" cy="4191000"/>
          </a:xfrm>
        </p:grpSpPr>
        <p:sp>
          <p:nvSpPr>
            <p:cNvPr id="181" name="Rectangle 180"/>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182" name="TextBox 181"/>
            <p:cNvSpPr txBox="1"/>
            <p:nvPr/>
          </p:nvSpPr>
          <p:spPr>
            <a:xfrm>
              <a:off x="685800" y="2057399"/>
              <a:ext cx="1447799" cy="611279"/>
            </a:xfrm>
            <a:prstGeom prst="rect">
              <a:avLst/>
            </a:prstGeom>
            <a:noFill/>
          </p:spPr>
          <p:txBody>
            <a:bodyPr wrap="square" rtlCol="0">
              <a:spAutoFit/>
            </a:bodyPr>
            <a:lstStyle/>
            <a:p>
              <a:pPr algn="ctr"/>
              <a:r>
                <a:rPr lang="en-US" sz="2000" b="1" dirty="0" smtClean="0"/>
                <a:t>Issue F</a:t>
              </a:r>
              <a:endParaRPr lang="en-US" sz="2000" b="1" dirty="0"/>
            </a:p>
          </p:txBody>
        </p:sp>
        <p:sp>
          <p:nvSpPr>
            <p:cNvPr id="183" name="TextBox 182"/>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184" name="TextBox 183"/>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185" name="TextBox 184"/>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186" name="Straight Connector 185"/>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87" name="Straight Connector 186"/>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88" name="Straight Connector 187"/>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89" name="Straight Connector 188"/>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90" name="Straight Connector 189"/>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91" name="Straight Connector 190"/>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92" name="Straight Connector 191"/>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93" name="Straight Connector 192"/>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194" name="Oval 193"/>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95" name="Oval 194"/>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96" name="Oval 195"/>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97" name="Oval 196"/>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98" name="Oval 197"/>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99" name="Oval 198"/>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79" name="Group 78"/>
          <p:cNvGrpSpPr/>
          <p:nvPr/>
        </p:nvGrpSpPr>
        <p:grpSpPr>
          <a:xfrm>
            <a:off x="2057400" y="2286000"/>
            <a:ext cx="1463040" cy="2743200"/>
            <a:chOff x="457200" y="1981200"/>
            <a:chExt cx="1905000" cy="4191000"/>
          </a:xfrm>
        </p:grpSpPr>
        <p:sp>
          <p:nvSpPr>
            <p:cNvPr id="80" name="Rectangle 79"/>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81" name="TextBox 80"/>
            <p:cNvSpPr txBox="1"/>
            <p:nvPr/>
          </p:nvSpPr>
          <p:spPr>
            <a:xfrm>
              <a:off x="685800" y="2057400"/>
              <a:ext cx="1447800" cy="400110"/>
            </a:xfrm>
            <a:prstGeom prst="rect">
              <a:avLst/>
            </a:prstGeom>
            <a:noFill/>
          </p:spPr>
          <p:txBody>
            <a:bodyPr wrap="square" rtlCol="0">
              <a:spAutoFit/>
            </a:bodyPr>
            <a:lstStyle/>
            <a:p>
              <a:pPr algn="ctr"/>
              <a:r>
                <a:rPr lang="en-US" sz="2000" b="1" dirty="0" smtClean="0"/>
                <a:t>Issue C</a:t>
              </a:r>
              <a:endParaRPr lang="en-US" sz="2000" b="1" dirty="0"/>
            </a:p>
          </p:txBody>
        </p:sp>
        <p:sp>
          <p:nvSpPr>
            <p:cNvPr id="82" name="TextBox 81"/>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83" name="TextBox 82"/>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84" name="TextBox 83"/>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85" name="Straight Connector 84"/>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86" name="Straight Connector 85"/>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87" name="Straight Connector 86"/>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88" name="Straight Connector 87"/>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89" name="Straight Connector 88"/>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90" name="Straight Connector 89"/>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91" name="Straight Connector 90"/>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92" name="Straight Connector 91"/>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93" name="Oval 92"/>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94" name="Oval 93"/>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95" name="Oval 94"/>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96" name="Oval 95"/>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97" name="Oval 96"/>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98" name="Oval 97"/>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99" name="Group 98"/>
          <p:cNvGrpSpPr/>
          <p:nvPr/>
        </p:nvGrpSpPr>
        <p:grpSpPr>
          <a:xfrm>
            <a:off x="2667000" y="2895600"/>
            <a:ext cx="1463040" cy="2743200"/>
            <a:chOff x="457200" y="1981200"/>
            <a:chExt cx="1905000" cy="4191000"/>
          </a:xfrm>
        </p:grpSpPr>
        <p:sp>
          <p:nvSpPr>
            <p:cNvPr id="100" name="Rectangle 99"/>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101" name="TextBox 100"/>
            <p:cNvSpPr txBox="1"/>
            <p:nvPr/>
          </p:nvSpPr>
          <p:spPr>
            <a:xfrm>
              <a:off x="685800" y="2057400"/>
              <a:ext cx="1447800" cy="400110"/>
            </a:xfrm>
            <a:prstGeom prst="rect">
              <a:avLst/>
            </a:prstGeom>
            <a:noFill/>
          </p:spPr>
          <p:txBody>
            <a:bodyPr wrap="square" rtlCol="0">
              <a:spAutoFit/>
            </a:bodyPr>
            <a:lstStyle/>
            <a:p>
              <a:pPr algn="ctr"/>
              <a:r>
                <a:rPr lang="en-US" sz="2000" b="1" dirty="0" smtClean="0"/>
                <a:t>Issue D</a:t>
              </a:r>
              <a:endParaRPr lang="en-US" sz="2000" b="1" dirty="0"/>
            </a:p>
          </p:txBody>
        </p:sp>
        <p:sp>
          <p:nvSpPr>
            <p:cNvPr id="102" name="TextBox 101"/>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103" name="TextBox 102"/>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104" name="TextBox 103"/>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105" name="Straight Connector 104"/>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06" name="Straight Connector 105"/>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07" name="Straight Connector 106"/>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08" name="Straight Connector 107"/>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09" name="Straight Connector 108"/>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10" name="Straight Connector 109"/>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11" name="Straight Connector 110"/>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112" name="Straight Connector 111"/>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113" name="Oval 112"/>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14" name="Oval 113"/>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15" name="Oval 114"/>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16" name="Oval 115"/>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17" name="Oval 116"/>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118" name="Oval 117"/>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grpSp>
        <p:nvGrpSpPr>
          <p:cNvPr id="59" name="Group 58"/>
          <p:cNvGrpSpPr/>
          <p:nvPr/>
        </p:nvGrpSpPr>
        <p:grpSpPr>
          <a:xfrm>
            <a:off x="1066800" y="2895600"/>
            <a:ext cx="1463040" cy="2743200"/>
            <a:chOff x="457200" y="1981200"/>
            <a:chExt cx="1905000" cy="4191000"/>
          </a:xfrm>
        </p:grpSpPr>
        <p:sp>
          <p:nvSpPr>
            <p:cNvPr id="60" name="Rectangle 59"/>
            <p:cNvSpPr/>
            <p:nvPr/>
          </p:nvSpPr>
          <p:spPr>
            <a:xfrm>
              <a:off x="457200" y="1981200"/>
              <a:ext cx="1905000" cy="4191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sz="1400"/>
            </a:p>
          </p:txBody>
        </p:sp>
        <p:sp>
          <p:nvSpPr>
            <p:cNvPr id="61" name="TextBox 60"/>
            <p:cNvSpPr txBox="1"/>
            <p:nvPr/>
          </p:nvSpPr>
          <p:spPr>
            <a:xfrm>
              <a:off x="685800" y="2057400"/>
              <a:ext cx="1447800" cy="400110"/>
            </a:xfrm>
            <a:prstGeom prst="rect">
              <a:avLst/>
            </a:prstGeom>
            <a:noFill/>
          </p:spPr>
          <p:txBody>
            <a:bodyPr wrap="square" rtlCol="0">
              <a:spAutoFit/>
            </a:bodyPr>
            <a:lstStyle/>
            <a:p>
              <a:pPr algn="ctr"/>
              <a:r>
                <a:rPr lang="en-US" sz="2000" b="1" dirty="0" smtClean="0"/>
                <a:t>Issue B</a:t>
              </a:r>
              <a:endParaRPr lang="en-US" sz="2000" b="1" dirty="0"/>
            </a:p>
          </p:txBody>
        </p:sp>
        <p:sp>
          <p:nvSpPr>
            <p:cNvPr id="62" name="TextBox 61"/>
            <p:cNvSpPr txBox="1"/>
            <p:nvPr/>
          </p:nvSpPr>
          <p:spPr>
            <a:xfrm>
              <a:off x="533400" y="2590800"/>
              <a:ext cx="1371600" cy="307777"/>
            </a:xfrm>
            <a:prstGeom prst="rect">
              <a:avLst/>
            </a:prstGeom>
            <a:noFill/>
          </p:spPr>
          <p:txBody>
            <a:bodyPr wrap="square" rtlCol="0">
              <a:spAutoFit/>
            </a:bodyPr>
            <a:lstStyle/>
            <a:p>
              <a:r>
                <a:rPr lang="en-US" sz="1400" b="1" dirty="0" smtClean="0"/>
                <a:t>Story</a:t>
              </a:r>
              <a:endParaRPr lang="en-US" sz="1400" b="1" dirty="0"/>
            </a:p>
          </p:txBody>
        </p:sp>
        <p:sp>
          <p:nvSpPr>
            <p:cNvPr id="63" name="TextBox 62"/>
            <p:cNvSpPr txBox="1"/>
            <p:nvPr/>
          </p:nvSpPr>
          <p:spPr>
            <a:xfrm>
              <a:off x="533400" y="3429000"/>
              <a:ext cx="1371600" cy="307777"/>
            </a:xfrm>
            <a:prstGeom prst="rect">
              <a:avLst/>
            </a:prstGeom>
            <a:noFill/>
          </p:spPr>
          <p:txBody>
            <a:bodyPr wrap="square" rtlCol="0">
              <a:spAutoFit/>
            </a:bodyPr>
            <a:lstStyle/>
            <a:p>
              <a:r>
                <a:rPr lang="en-US" sz="1400" b="1" dirty="0" smtClean="0"/>
                <a:t>Interests</a:t>
              </a:r>
              <a:endParaRPr lang="en-US" sz="1400" b="1" dirty="0"/>
            </a:p>
          </p:txBody>
        </p:sp>
        <p:sp>
          <p:nvSpPr>
            <p:cNvPr id="64" name="TextBox 63"/>
            <p:cNvSpPr txBox="1"/>
            <p:nvPr/>
          </p:nvSpPr>
          <p:spPr>
            <a:xfrm>
              <a:off x="533400" y="4648200"/>
              <a:ext cx="1371600" cy="307777"/>
            </a:xfrm>
            <a:prstGeom prst="rect">
              <a:avLst/>
            </a:prstGeom>
            <a:noFill/>
          </p:spPr>
          <p:txBody>
            <a:bodyPr wrap="square" rtlCol="0">
              <a:spAutoFit/>
            </a:bodyPr>
            <a:lstStyle/>
            <a:p>
              <a:r>
                <a:rPr lang="en-US" sz="1400" b="1" dirty="0" smtClean="0"/>
                <a:t>Options</a:t>
              </a:r>
              <a:endParaRPr lang="en-US" sz="1400" b="1" dirty="0"/>
            </a:p>
          </p:txBody>
        </p:sp>
        <p:cxnSp>
          <p:nvCxnSpPr>
            <p:cNvPr id="65" name="Straight Connector 64"/>
            <p:cNvCxnSpPr/>
            <p:nvPr/>
          </p:nvCxnSpPr>
          <p:spPr>
            <a:xfrm>
              <a:off x="762000" y="30363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66" name="Straight Connector 65"/>
            <p:cNvCxnSpPr/>
            <p:nvPr/>
          </p:nvCxnSpPr>
          <p:spPr>
            <a:xfrm>
              <a:off x="762000" y="31887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67" name="Straight Connector 66"/>
            <p:cNvCxnSpPr/>
            <p:nvPr/>
          </p:nvCxnSpPr>
          <p:spPr>
            <a:xfrm>
              <a:off x="762000" y="38745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68" name="Straight Connector 67"/>
            <p:cNvCxnSpPr/>
            <p:nvPr/>
          </p:nvCxnSpPr>
          <p:spPr>
            <a:xfrm>
              <a:off x="762000" y="4026932"/>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69" name="Straight Connector 68"/>
            <p:cNvCxnSpPr/>
            <p:nvPr/>
          </p:nvCxnSpPr>
          <p:spPr>
            <a:xfrm>
              <a:off x="762000" y="51054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70" name="Straight Connector 69"/>
            <p:cNvCxnSpPr/>
            <p:nvPr/>
          </p:nvCxnSpPr>
          <p:spPr>
            <a:xfrm>
              <a:off x="762000" y="52578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71" name="Straight Connector 70"/>
            <p:cNvCxnSpPr/>
            <p:nvPr/>
          </p:nvCxnSpPr>
          <p:spPr>
            <a:xfrm>
              <a:off x="762000" y="5410200"/>
              <a:ext cx="1295400" cy="0"/>
            </a:xfrm>
            <a:prstGeom prst="line">
              <a:avLst/>
            </a:prstGeom>
          </p:spPr>
          <p:style>
            <a:lnRef idx="3">
              <a:schemeClr val="dk1"/>
            </a:lnRef>
            <a:fillRef idx="0">
              <a:schemeClr val="dk1"/>
            </a:fillRef>
            <a:effectRef idx="2">
              <a:schemeClr val="dk1"/>
            </a:effectRef>
            <a:fontRef idx="minor">
              <a:schemeClr val="tx1"/>
            </a:fontRef>
          </p:style>
        </p:cxnSp>
        <p:cxnSp>
          <p:nvCxnSpPr>
            <p:cNvPr id="72" name="Straight Connector 71"/>
            <p:cNvCxnSpPr/>
            <p:nvPr/>
          </p:nvCxnSpPr>
          <p:spPr>
            <a:xfrm>
              <a:off x="762000" y="5562600"/>
              <a:ext cx="1295400" cy="0"/>
            </a:xfrm>
            <a:prstGeom prst="line">
              <a:avLst/>
            </a:prstGeom>
          </p:spPr>
          <p:style>
            <a:lnRef idx="3">
              <a:schemeClr val="dk1"/>
            </a:lnRef>
            <a:fillRef idx="0">
              <a:schemeClr val="dk1"/>
            </a:fillRef>
            <a:effectRef idx="2">
              <a:schemeClr val="dk1"/>
            </a:effectRef>
            <a:fontRef idx="minor">
              <a:schemeClr val="tx1"/>
            </a:fontRef>
          </p:style>
        </p:cxnSp>
        <p:sp>
          <p:nvSpPr>
            <p:cNvPr id="73" name="Oval 72"/>
            <p:cNvSpPr/>
            <p:nvPr/>
          </p:nvSpPr>
          <p:spPr>
            <a:xfrm>
              <a:off x="762000" y="41031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74" name="Oval 73"/>
            <p:cNvSpPr/>
            <p:nvPr/>
          </p:nvSpPr>
          <p:spPr>
            <a:xfrm>
              <a:off x="762000" y="42555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75" name="Oval 74"/>
            <p:cNvSpPr/>
            <p:nvPr/>
          </p:nvSpPr>
          <p:spPr>
            <a:xfrm>
              <a:off x="762000" y="4407932"/>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76" name="Oval 75"/>
            <p:cNvSpPr/>
            <p:nvPr/>
          </p:nvSpPr>
          <p:spPr>
            <a:xfrm>
              <a:off x="762000" y="57150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77" name="Oval 76"/>
            <p:cNvSpPr/>
            <p:nvPr/>
          </p:nvSpPr>
          <p:spPr>
            <a:xfrm>
              <a:off x="762000" y="58674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sp>
          <p:nvSpPr>
            <p:cNvPr id="78" name="Oval 77"/>
            <p:cNvSpPr/>
            <p:nvPr/>
          </p:nvSpPr>
          <p:spPr>
            <a:xfrm>
              <a:off x="762000" y="6019800"/>
              <a:ext cx="76200" cy="762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0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119"/>
                                        </p:tgtEl>
                                        <p:attrNameLst>
                                          <p:attrName>style.opacity</p:attrName>
                                        </p:attrNameLst>
                                      </p:cBhvr>
                                      <p:to>
                                        <p:strVal val="0.5"/>
                                      </p:to>
                                    </p:set>
                                    <p:animEffect filter="image" prLst="opacity: 0.5">
                                      <p:cBhvr rctx="IE">
                                        <p:cTn id="7" dur="indefinite"/>
                                        <p:tgtEl>
                                          <p:spTgt spid="119"/>
                                        </p:tgtEl>
                                      </p:cBhvr>
                                    </p:animEffect>
                                  </p:childTnLst>
                                </p:cTn>
                              </p:par>
                            </p:childTnLst>
                          </p:cTn>
                        </p:par>
                        <p:par>
                          <p:cTn id="8" fill="hold">
                            <p:stCondLst>
                              <p:cond delay="0"/>
                            </p:stCondLst>
                            <p:childTnLst>
                              <p:par>
                                <p:cTn id="9" presetID="10" presetClass="entr" presetSubtype="0" fill="hold" nodeType="afterEffect">
                                  <p:stCondLst>
                                    <p:cond delay="0"/>
                                  </p:stCondLst>
                                  <p:childTnLst>
                                    <p:set>
                                      <p:cBhvr>
                                        <p:cTn id="10" dur="1" fill="hold">
                                          <p:stCondLst>
                                            <p:cond delay="0"/>
                                          </p:stCondLst>
                                        </p:cTn>
                                        <p:tgtEl>
                                          <p:spTgt spid="58"/>
                                        </p:tgtEl>
                                        <p:attrNameLst>
                                          <p:attrName>style.visibility</p:attrName>
                                        </p:attrNameLst>
                                      </p:cBhvr>
                                      <p:to>
                                        <p:strVal val="visible"/>
                                      </p:to>
                                    </p:set>
                                    <p:animEffect transition="in" filter="fade">
                                      <p:cBhvr>
                                        <p:cTn id="11" dur="500"/>
                                        <p:tgtEl>
                                          <p:spTgt spid="58"/>
                                        </p:tgtEl>
                                      </p:cBhvr>
                                    </p:animEffect>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59"/>
                                        </p:tgtEl>
                                        <p:attrNameLst>
                                          <p:attrName>style.visibility</p:attrName>
                                        </p:attrNameLst>
                                      </p:cBhvr>
                                      <p:to>
                                        <p:strVal val="visible"/>
                                      </p:to>
                                    </p:set>
                                    <p:animEffect transition="in" filter="fade">
                                      <p:cBhvr>
                                        <p:cTn id="15" dur="500"/>
                                        <p:tgtEl>
                                          <p:spTgt spid="59"/>
                                        </p:tgtEl>
                                      </p:cBhvr>
                                    </p:animEffect>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79"/>
                                        </p:tgtEl>
                                        <p:attrNameLst>
                                          <p:attrName>style.visibility</p:attrName>
                                        </p:attrNameLst>
                                      </p:cBhvr>
                                      <p:to>
                                        <p:strVal val="visible"/>
                                      </p:to>
                                    </p:set>
                                    <p:animEffect transition="in" filter="fade">
                                      <p:cBhvr>
                                        <p:cTn id="19" dur="500"/>
                                        <p:tgtEl>
                                          <p:spTgt spid="79"/>
                                        </p:tgtEl>
                                      </p:cBhvr>
                                    </p:animEffect>
                                  </p:childTnLst>
                                </p:cTn>
                              </p:par>
                            </p:childTnLst>
                          </p:cTn>
                        </p:par>
                        <p:par>
                          <p:cTn id="20" fill="hold">
                            <p:stCondLst>
                              <p:cond delay="1500"/>
                            </p:stCondLst>
                            <p:childTnLst>
                              <p:par>
                                <p:cTn id="21" presetID="10" presetClass="entr" presetSubtype="0" fill="hold" nodeType="afterEffect">
                                  <p:stCondLst>
                                    <p:cond delay="0"/>
                                  </p:stCondLst>
                                  <p:childTnLst>
                                    <p:set>
                                      <p:cBhvr>
                                        <p:cTn id="22" dur="1" fill="hold">
                                          <p:stCondLst>
                                            <p:cond delay="0"/>
                                          </p:stCondLst>
                                        </p:cTn>
                                        <p:tgtEl>
                                          <p:spTgt spid="99"/>
                                        </p:tgtEl>
                                        <p:attrNameLst>
                                          <p:attrName>style.visibility</p:attrName>
                                        </p:attrNameLst>
                                      </p:cBhvr>
                                      <p:to>
                                        <p:strVal val="visible"/>
                                      </p:to>
                                    </p:set>
                                    <p:animEffect transition="in" filter="fade">
                                      <p:cBhvr>
                                        <p:cTn id="23" dur="500"/>
                                        <p:tgtEl>
                                          <p:spTgt spid="99"/>
                                        </p:tgtEl>
                                      </p:cBhvr>
                                    </p:animEffect>
                                  </p:childTnLst>
                                </p:cTn>
                              </p:par>
                            </p:childTnLst>
                          </p:cTn>
                        </p:par>
                        <p:par>
                          <p:cTn id="24" fill="hold">
                            <p:stCondLst>
                              <p:cond delay="2000"/>
                            </p:stCondLst>
                            <p:childTnLst>
                              <p:par>
                                <p:cTn id="25" presetID="10" presetClass="entr" presetSubtype="0" fill="hold" nodeType="afterEffect">
                                  <p:stCondLst>
                                    <p:cond delay="0"/>
                                  </p:stCondLst>
                                  <p:childTnLst>
                                    <p:set>
                                      <p:cBhvr>
                                        <p:cTn id="26" dur="1" fill="hold">
                                          <p:stCondLst>
                                            <p:cond delay="0"/>
                                          </p:stCondLst>
                                        </p:cTn>
                                        <p:tgtEl>
                                          <p:spTgt spid="160"/>
                                        </p:tgtEl>
                                        <p:attrNameLst>
                                          <p:attrName>style.visibility</p:attrName>
                                        </p:attrNameLst>
                                      </p:cBhvr>
                                      <p:to>
                                        <p:strVal val="visible"/>
                                      </p:to>
                                    </p:set>
                                    <p:animEffect transition="in" filter="fade">
                                      <p:cBhvr>
                                        <p:cTn id="27" dur="500"/>
                                        <p:tgtEl>
                                          <p:spTgt spid="160"/>
                                        </p:tgtEl>
                                      </p:cBhvr>
                                    </p:animEffect>
                                  </p:childTnLst>
                                </p:cTn>
                              </p:par>
                            </p:childTnLst>
                          </p:cTn>
                        </p:par>
                        <p:par>
                          <p:cTn id="28" fill="hold">
                            <p:stCondLst>
                              <p:cond delay="2500"/>
                            </p:stCondLst>
                            <p:childTnLst>
                              <p:par>
                                <p:cTn id="29" presetID="10" presetClass="entr" presetSubtype="0" fill="hold" nodeType="afterEffect">
                                  <p:stCondLst>
                                    <p:cond delay="0"/>
                                  </p:stCondLst>
                                  <p:childTnLst>
                                    <p:set>
                                      <p:cBhvr>
                                        <p:cTn id="30" dur="1" fill="hold">
                                          <p:stCondLst>
                                            <p:cond delay="0"/>
                                          </p:stCondLst>
                                        </p:cTn>
                                        <p:tgtEl>
                                          <p:spTgt spid="180"/>
                                        </p:tgtEl>
                                        <p:attrNameLst>
                                          <p:attrName>style.visibility</p:attrName>
                                        </p:attrNameLst>
                                      </p:cBhvr>
                                      <p:to>
                                        <p:strVal val="visible"/>
                                      </p:to>
                                    </p:set>
                                    <p:animEffect transition="in" filter="fade">
                                      <p:cBhvr>
                                        <p:cTn id="31" dur="500"/>
                                        <p:tgtEl>
                                          <p:spTgt spid="180"/>
                                        </p:tgtEl>
                                      </p:cBhvr>
                                    </p:animEffect>
                                  </p:childTnLst>
                                </p:cTn>
                              </p:par>
                            </p:childTnLst>
                          </p:cTn>
                        </p:par>
                        <p:par>
                          <p:cTn id="32" fill="hold">
                            <p:stCondLst>
                              <p:cond delay="3000"/>
                            </p:stCondLst>
                            <p:childTnLst>
                              <p:par>
                                <p:cTn id="33" presetID="10" presetClass="entr" presetSubtype="0" fill="hold" nodeType="afterEffect">
                                  <p:stCondLst>
                                    <p:cond delay="0"/>
                                  </p:stCondLst>
                                  <p:childTnLst>
                                    <p:set>
                                      <p:cBhvr>
                                        <p:cTn id="34" dur="1" fill="hold">
                                          <p:stCondLst>
                                            <p:cond delay="0"/>
                                          </p:stCondLst>
                                        </p:cTn>
                                        <p:tgtEl>
                                          <p:spTgt spid="120"/>
                                        </p:tgtEl>
                                        <p:attrNameLst>
                                          <p:attrName>style.visibility</p:attrName>
                                        </p:attrNameLst>
                                      </p:cBhvr>
                                      <p:to>
                                        <p:strVal val="visible"/>
                                      </p:to>
                                    </p:set>
                                    <p:animEffect transition="in" filter="fade">
                                      <p:cBhvr>
                                        <p:cTn id="35" dur="500"/>
                                        <p:tgtEl>
                                          <p:spTgt spid="120"/>
                                        </p:tgtEl>
                                      </p:cBhvr>
                                    </p:animEffect>
                                  </p:childTnLst>
                                </p:cTn>
                              </p:par>
                            </p:childTnLst>
                          </p:cTn>
                        </p:par>
                        <p:par>
                          <p:cTn id="36" fill="hold">
                            <p:stCondLst>
                              <p:cond delay="3500"/>
                            </p:stCondLst>
                            <p:childTnLst>
                              <p:par>
                                <p:cTn id="37" presetID="10" presetClass="entr" presetSubtype="0" fill="hold" nodeType="afterEffect">
                                  <p:stCondLst>
                                    <p:cond delay="0"/>
                                  </p:stCondLst>
                                  <p:childTnLst>
                                    <p:set>
                                      <p:cBhvr>
                                        <p:cTn id="38" dur="1" fill="hold">
                                          <p:stCondLst>
                                            <p:cond delay="0"/>
                                          </p:stCondLst>
                                        </p:cTn>
                                        <p:tgtEl>
                                          <p:spTgt spid="140"/>
                                        </p:tgtEl>
                                        <p:attrNameLst>
                                          <p:attrName>style.visibility</p:attrName>
                                        </p:attrNameLst>
                                      </p:cBhvr>
                                      <p:to>
                                        <p:strVal val="visible"/>
                                      </p:to>
                                    </p:set>
                                    <p:animEffect transition="in" filter="fade">
                                      <p:cBhvr>
                                        <p:cTn id="39" dur="500"/>
                                        <p:tgtEl>
                                          <p:spTgt spid="1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 name="Rectangle 367"/>
          <p:cNvSpPr/>
          <p:nvPr/>
        </p:nvSpPr>
        <p:spPr>
          <a:xfrm>
            <a:off x="5867400" y="1600200"/>
            <a:ext cx="2667000" cy="4572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367" name="Rectangle 366"/>
          <p:cNvSpPr/>
          <p:nvPr/>
        </p:nvSpPr>
        <p:spPr>
          <a:xfrm>
            <a:off x="3200400" y="1600200"/>
            <a:ext cx="2667000" cy="45720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66" name="Rectangle 365"/>
          <p:cNvSpPr/>
          <p:nvPr/>
        </p:nvSpPr>
        <p:spPr>
          <a:xfrm>
            <a:off x="533400" y="1600200"/>
            <a:ext cx="2667000" cy="4572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pPr algn="l"/>
            <a:r>
              <a:rPr lang="en-US" dirty="0" smtClean="0"/>
              <a:t>Where are we now…</a:t>
            </a:r>
            <a:endParaRPr lang="en-US" dirty="0"/>
          </a:p>
        </p:txBody>
      </p:sp>
      <p:sp>
        <p:nvSpPr>
          <p:cNvPr id="360" name="TextBox 359"/>
          <p:cNvSpPr txBox="1"/>
          <p:nvPr/>
        </p:nvSpPr>
        <p:spPr>
          <a:xfrm>
            <a:off x="990600" y="1828800"/>
            <a:ext cx="1752600" cy="830997"/>
          </a:xfrm>
          <a:prstGeom prst="rect">
            <a:avLst/>
          </a:prstGeom>
          <a:noFill/>
        </p:spPr>
        <p:txBody>
          <a:bodyPr wrap="square" rtlCol="0">
            <a:spAutoFit/>
          </a:bodyPr>
          <a:lstStyle/>
          <a:p>
            <a:pPr algn="ctr"/>
            <a:r>
              <a:rPr lang="en-US" sz="2400" dirty="0" smtClean="0"/>
              <a:t>Tentative Agreements</a:t>
            </a:r>
            <a:endParaRPr lang="en-US" sz="2400" dirty="0"/>
          </a:p>
        </p:txBody>
      </p:sp>
      <p:sp>
        <p:nvSpPr>
          <p:cNvPr id="361" name="TextBox 360"/>
          <p:cNvSpPr txBox="1"/>
          <p:nvPr/>
        </p:nvSpPr>
        <p:spPr>
          <a:xfrm>
            <a:off x="3657600" y="1828800"/>
            <a:ext cx="1752600" cy="830997"/>
          </a:xfrm>
          <a:prstGeom prst="rect">
            <a:avLst/>
          </a:prstGeom>
          <a:noFill/>
        </p:spPr>
        <p:txBody>
          <a:bodyPr wrap="square" rtlCol="0">
            <a:spAutoFit/>
          </a:bodyPr>
          <a:lstStyle/>
          <a:p>
            <a:pPr algn="ctr"/>
            <a:r>
              <a:rPr lang="en-US" sz="2400" dirty="0" smtClean="0"/>
              <a:t>Conceptual</a:t>
            </a:r>
          </a:p>
          <a:p>
            <a:pPr algn="ctr"/>
            <a:r>
              <a:rPr lang="en-US" sz="2400" dirty="0" smtClean="0"/>
              <a:t>Agreements</a:t>
            </a:r>
            <a:endParaRPr lang="en-US" sz="2400" dirty="0"/>
          </a:p>
        </p:txBody>
      </p:sp>
      <p:sp>
        <p:nvSpPr>
          <p:cNvPr id="362" name="TextBox 361"/>
          <p:cNvSpPr txBox="1"/>
          <p:nvPr/>
        </p:nvSpPr>
        <p:spPr>
          <a:xfrm>
            <a:off x="6324600" y="1828800"/>
            <a:ext cx="1752600" cy="830997"/>
          </a:xfrm>
          <a:prstGeom prst="rect">
            <a:avLst/>
          </a:prstGeom>
          <a:noFill/>
        </p:spPr>
        <p:txBody>
          <a:bodyPr wrap="square" rtlCol="0">
            <a:spAutoFit/>
          </a:bodyPr>
          <a:lstStyle/>
          <a:p>
            <a:pPr algn="ctr"/>
            <a:r>
              <a:rPr lang="en-US" sz="2400" dirty="0" smtClean="0"/>
              <a:t>Outstanding </a:t>
            </a:r>
          </a:p>
          <a:p>
            <a:pPr algn="ctr"/>
            <a:r>
              <a:rPr lang="en-US" sz="2400" dirty="0" smtClean="0"/>
              <a:t>Issues</a:t>
            </a:r>
            <a:endParaRPr lang="en-US" sz="2400" dirty="0"/>
          </a:p>
        </p:txBody>
      </p:sp>
      <p:sp>
        <p:nvSpPr>
          <p:cNvPr id="363" name="TextBox 362"/>
          <p:cNvSpPr txBox="1"/>
          <p:nvPr/>
        </p:nvSpPr>
        <p:spPr>
          <a:xfrm>
            <a:off x="685800" y="2971800"/>
            <a:ext cx="2362200" cy="1938992"/>
          </a:xfrm>
          <a:prstGeom prst="rect">
            <a:avLst/>
          </a:prstGeom>
          <a:noFill/>
        </p:spPr>
        <p:txBody>
          <a:bodyPr wrap="square" rtlCol="0">
            <a:spAutoFit/>
          </a:bodyPr>
          <a:lstStyle/>
          <a:p>
            <a:pPr algn="ctr"/>
            <a:r>
              <a:rPr lang="en-US" sz="2000" dirty="0" smtClean="0"/>
              <a:t>These items have been fully processed and the relevant contract language has been crafted and agreed upon.</a:t>
            </a:r>
            <a:endParaRPr lang="en-US" sz="2000" dirty="0"/>
          </a:p>
        </p:txBody>
      </p:sp>
      <p:sp>
        <p:nvSpPr>
          <p:cNvPr id="364" name="TextBox 363"/>
          <p:cNvSpPr txBox="1"/>
          <p:nvPr/>
        </p:nvSpPr>
        <p:spPr>
          <a:xfrm>
            <a:off x="3352800" y="2971800"/>
            <a:ext cx="2362200" cy="2246769"/>
          </a:xfrm>
          <a:prstGeom prst="rect">
            <a:avLst/>
          </a:prstGeom>
          <a:noFill/>
        </p:spPr>
        <p:txBody>
          <a:bodyPr wrap="square" rtlCol="0">
            <a:spAutoFit/>
          </a:bodyPr>
          <a:lstStyle/>
          <a:p>
            <a:pPr algn="ctr"/>
            <a:r>
              <a:rPr lang="en-US" sz="2000" dirty="0" smtClean="0"/>
              <a:t>These items have been processed and there exists a ‘straw design’ from which the tentative agreement will be written.</a:t>
            </a:r>
            <a:endParaRPr lang="en-US" sz="2000" dirty="0"/>
          </a:p>
        </p:txBody>
      </p:sp>
      <p:sp>
        <p:nvSpPr>
          <p:cNvPr id="365" name="TextBox 364"/>
          <p:cNvSpPr txBox="1"/>
          <p:nvPr/>
        </p:nvSpPr>
        <p:spPr>
          <a:xfrm>
            <a:off x="5943600" y="2971800"/>
            <a:ext cx="2514600" cy="2554545"/>
          </a:xfrm>
          <a:prstGeom prst="rect">
            <a:avLst/>
          </a:prstGeom>
          <a:noFill/>
        </p:spPr>
        <p:txBody>
          <a:bodyPr wrap="square" rtlCol="0">
            <a:spAutoFit/>
          </a:bodyPr>
          <a:lstStyle/>
          <a:p>
            <a:pPr algn="ctr"/>
            <a:r>
              <a:rPr lang="en-US" sz="2000" dirty="0" smtClean="0"/>
              <a:t>All of these issues have been independently processed but have interdependent resolutions that have yet to be agreed upon.</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0"/>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361"/>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1000"/>
                                  </p:stCondLst>
                                  <p:childTnLst>
                                    <p:set>
                                      <p:cBhvr>
                                        <p:cTn id="12" dur="1" fill="hold">
                                          <p:stCondLst>
                                            <p:cond delay="0"/>
                                          </p:stCondLst>
                                        </p:cTn>
                                        <p:tgtEl>
                                          <p:spTgt spid="36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6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 grpId="0"/>
      <p:bldP spid="361" grpId="0"/>
      <p:bldP spid="362" grpId="0"/>
      <p:bldP spid="363" grpId="0"/>
      <p:bldP spid="364" grpId="0"/>
      <p:bldP spid="36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572</Words>
  <Application>Microsoft Office PowerPoint</Application>
  <PresentationFormat>On-screen Show (4:3)</PresentationFormat>
  <Paragraphs>92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Collective Bargaining</vt:lpstr>
      <vt:lpstr>Traditional/Positional Bargaining</vt:lpstr>
      <vt:lpstr>Traditional/Positional Bargaining</vt:lpstr>
      <vt:lpstr>Traditional/Positional Bargaining</vt:lpstr>
      <vt:lpstr>Traditional/Positional Bargaining</vt:lpstr>
      <vt:lpstr>Interest Based (IBB) Bargaining</vt:lpstr>
      <vt:lpstr>Interest Based (IBB) Bargaining</vt:lpstr>
      <vt:lpstr>Interest Based (IBB) Bargaining</vt:lpstr>
      <vt:lpstr>Where are we now…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Collective Bargaining</dc:title>
  <dc:creator>Jack Janezic</dc:creator>
  <cp:lastModifiedBy>Tim Davis</cp:lastModifiedBy>
  <cp:revision>15</cp:revision>
  <dcterms:created xsi:type="dcterms:W3CDTF">2012-01-17T17:49:12Z</dcterms:created>
  <dcterms:modified xsi:type="dcterms:W3CDTF">2012-01-18T18:47:20Z</dcterms:modified>
</cp:coreProperties>
</file>