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105"/>
  </p:normalViewPr>
  <p:slideViewPr>
    <p:cSldViewPr snapToGrid="0" snapToObjects="1">
      <p:cViewPr varScale="1">
        <p:scale>
          <a:sx n="72" d="100"/>
          <a:sy n="72" d="100"/>
        </p:scale>
        <p:origin x="4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574E8-D15C-B040-B4AB-13C536F7D7ED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30E1E-B9C5-D148-9B4D-D50B5967A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04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3497A-BEA1-3D40-B210-5B7702CA00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43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Traditional workplace norms: employee must be respectful and obedient towards management.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3497A-BEA1-3D40-B210-5B7702CA00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22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HOWEVER. . 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Being a union representative does not grant you a general right to tell your supervisors to “shove it!”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3497A-BEA1-3D40-B210-5B7702CA00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75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Location is a factor: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What is considered appropriate behind closed doors would not be considered appropriate in the lobby of the district office.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i="1" dirty="0" smtClean="0"/>
              <a:t>Exception: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If provoked by similar language or actions by the supervisor, you may respond in kind.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3497A-BEA1-3D40-B210-5B7702CA00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91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3497A-BEA1-3D40-B210-5B7702CA005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53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Representation Primer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ETA RA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october</a:t>
            </a:r>
            <a:r>
              <a:rPr lang="en-US" dirty="0" smtClean="0"/>
              <a:t>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047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of members - 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Special Status of Representatives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Right to Representation </a:t>
            </a:r>
            <a:r>
              <a:rPr lang="mr-IN" sz="2800" dirty="0" smtClean="0"/>
              <a:t>–</a:t>
            </a:r>
            <a:r>
              <a:rPr lang="en-US" sz="2800" dirty="0" smtClean="0"/>
              <a:t> Weingarten rights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Before, During, After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Call me immediately!!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5600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72176"/>
          </a:xfrm>
        </p:spPr>
        <p:txBody>
          <a:bodyPr/>
          <a:lstStyle/>
          <a:p>
            <a:r>
              <a:rPr lang="en-US" dirty="0" smtClean="0"/>
              <a:t>Special Status of Reps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80673"/>
            <a:ext cx="10058400" cy="447574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Any member is allowed to represent another member any time.  Special status is reserved for those who represent members on a regular basis.  </a:t>
            </a:r>
          </a:p>
          <a:p>
            <a:r>
              <a:rPr lang="en-US" sz="2800" dirty="0" smtClean="0"/>
              <a:t>Because confrontation is a necessary part of the role of representative, labor laws grants special status. </a:t>
            </a:r>
          </a:p>
          <a:p>
            <a:r>
              <a:rPr lang="en-US" sz="2800" dirty="0" smtClean="0"/>
              <a:t>Under the NLRB </a:t>
            </a:r>
            <a:r>
              <a:rPr lang="mr-IN" sz="2800" dirty="0" smtClean="0"/>
              <a:t>–</a:t>
            </a:r>
            <a:r>
              <a:rPr lang="en-US" sz="2800" dirty="0" smtClean="0"/>
              <a:t> </a:t>
            </a:r>
            <a:r>
              <a:rPr lang="en-US" sz="2800" b="1" u="sng" dirty="0" smtClean="0"/>
              <a:t>when acting as a union representative</a:t>
            </a:r>
            <a:r>
              <a:rPr lang="en-US" sz="2800" dirty="0" smtClean="0"/>
              <a:t>, status is elevated to equality with management.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02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3475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Immunity applies when we are acting as union reps in an informal or formal meeting. </a:t>
            </a:r>
            <a:endParaRPr lang="en-US" sz="2800" dirty="0" smtClean="0"/>
          </a:p>
          <a:p>
            <a:r>
              <a:rPr lang="en-US" sz="2800" dirty="0" smtClean="0"/>
              <a:t>When </a:t>
            </a:r>
            <a:r>
              <a:rPr lang="en-US" sz="2800" dirty="0"/>
              <a:t>acting as a representative, you are allowed to:</a:t>
            </a:r>
          </a:p>
          <a:p>
            <a:pPr lvl="1"/>
            <a:r>
              <a:rPr lang="en-US" sz="2800" dirty="0"/>
              <a:t>Speak impulsively, especially if provoked</a:t>
            </a:r>
          </a:p>
          <a:p>
            <a:pPr lvl="1"/>
            <a:r>
              <a:rPr lang="en-US" sz="2800" dirty="0"/>
              <a:t>Swear</a:t>
            </a:r>
          </a:p>
          <a:p>
            <a:pPr lvl="1"/>
            <a:r>
              <a:rPr lang="en-US" sz="2800" dirty="0"/>
              <a:t>Speak loudly</a:t>
            </a:r>
          </a:p>
          <a:p>
            <a:pPr lvl="1"/>
            <a:r>
              <a:rPr lang="en-US" sz="2800" dirty="0"/>
              <a:t>Speak frankly</a:t>
            </a:r>
          </a:p>
          <a:p>
            <a:pPr lvl="1"/>
            <a:r>
              <a:rPr lang="en-US" sz="2800" dirty="0"/>
              <a:t>Demean your supervisor’s intelligence</a:t>
            </a:r>
          </a:p>
          <a:p>
            <a:pPr lvl="1"/>
            <a:r>
              <a:rPr lang="en-US" sz="2800" dirty="0"/>
              <a:t>Threaten lawful </a:t>
            </a:r>
            <a:r>
              <a:rPr lang="en-US" sz="2800" dirty="0" smtClean="0"/>
              <a:t>protests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705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3475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Special status does not apply:</a:t>
            </a:r>
          </a:p>
          <a:p>
            <a:pPr lvl="1"/>
            <a:r>
              <a:rPr lang="en-US" sz="2800" dirty="0"/>
              <a:t>When you take issue with your own work assignment</a:t>
            </a:r>
          </a:p>
          <a:p>
            <a:pPr lvl="1"/>
            <a:r>
              <a:rPr lang="en-US" sz="2800" dirty="0"/>
              <a:t>When you debate your own job performance</a:t>
            </a:r>
          </a:p>
          <a:p>
            <a:pPr lvl="1"/>
            <a:r>
              <a:rPr lang="en-US" sz="2800" dirty="0"/>
              <a:t>When you receive notice of discipline</a:t>
            </a:r>
          </a:p>
          <a:p>
            <a:r>
              <a:rPr lang="en-US" sz="2800" dirty="0"/>
              <a:t>You are not protected by law if you:</a:t>
            </a:r>
          </a:p>
          <a:p>
            <a:pPr lvl="1"/>
            <a:r>
              <a:rPr lang="en-US" sz="2800" dirty="0"/>
              <a:t>Use extreme profanity</a:t>
            </a:r>
          </a:p>
          <a:p>
            <a:pPr lvl="1"/>
            <a:r>
              <a:rPr lang="en-US" sz="2800" dirty="0"/>
              <a:t>Use racial/sexual slurs</a:t>
            </a:r>
          </a:p>
          <a:p>
            <a:pPr lvl="1"/>
            <a:r>
              <a:rPr lang="en-US" sz="2800" dirty="0"/>
              <a:t>Threaten physical harm</a:t>
            </a:r>
          </a:p>
          <a:p>
            <a:pPr lvl="1"/>
            <a:r>
              <a:rPr lang="en-US" sz="2800" dirty="0"/>
              <a:t>Cause physical harm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293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9.9 of the Elgin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86624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/>
              <a:t>9.9 ASSOCIATION REPRESENTATION DURING TEACHER DISCIPLINE</a:t>
            </a:r>
          </a:p>
          <a:p>
            <a:r>
              <a:rPr lang="en-US" sz="2800" dirty="0"/>
              <a:t>A teacher shall be entitled to have present an </a:t>
            </a:r>
            <a:r>
              <a:rPr lang="en-US" sz="2800" dirty="0" smtClean="0"/>
              <a:t>Association representative </a:t>
            </a:r>
            <a:r>
              <a:rPr lang="en-US" sz="2800" dirty="0"/>
              <a:t>when the teacher is being reprimanded, </a:t>
            </a:r>
            <a:r>
              <a:rPr lang="en-US" sz="2800" dirty="0" smtClean="0"/>
              <a:t>warned, disciplined</a:t>
            </a:r>
            <a:r>
              <a:rPr lang="en-US" sz="2800" dirty="0"/>
              <a:t>, or dismissed, excluding informal criticisms or </a:t>
            </a:r>
            <a:r>
              <a:rPr lang="en-US" sz="2800" dirty="0" smtClean="0"/>
              <a:t>suggestions for </a:t>
            </a:r>
            <a:r>
              <a:rPr lang="en-US" sz="2800" dirty="0"/>
              <a:t>improvement which do not form the basis of formal action. </a:t>
            </a:r>
            <a:r>
              <a:rPr lang="en-US" sz="2800" dirty="0" smtClean="0"/>
              <a:t>When a </a:t>
            </a:r>
            <a:r>
              <a:rPr lang="en-US" sz="2800" dirty="0"/>
              <a:t>request for such representation is made, no action shall be </a:t>
            </a:r>
            <a:r>
              <a:rPr lang="en-US" sz="2800" dirty="0" smtClean="0"/>
              <a:t>taken with </a:t>
            </a:r>
            <a:r>
              <a:rPr lang="en-US" sz="2800" dirty="0"/>
              <a:t>respect to the teacher until such Association representative </a:t>
            </a:r>
            <a:r>
              <a:rPr lang="en-US" sz="2800" dirty="0" smtClean="0"/>
              <a:t>is present</a:t>
            </a:r>
            <a:r>
              <a:rPr lang="en-US" sz="2800" dirty="0"/>
              <a:t>. Requests from administrators to teachers to attend such </a:t>
            </a:r>
            <a:r>
              <a:rPr lang="en-US" sz="2800" dirty="0" smtClean="0"/>
              <a:t>a meeting </a:t>
            </a:r>
            <a:r>
              <a:rPr lang="en-US" sz="2800" dirty="0"/>
              <a:t>or conference shall be in writing and shall include </a:t>
            </a:r>
            <a:r>
              <a:rPr lang="en-US" sz="2800" dirty="0" smtClean="0"/>
              <a:t>the purpose </a:t>
            </a:r>
            <a:r>
              <a:rPr lang="en-US" sz="2800" dirty="0"/>
              <a:t>of the meeting.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305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10687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Our members have the right to representation, but they must request representation.  Administration does not have to advise the member of their right to representation, the member must request.  </a:t>
            </a:r>
          </a:p>
          <a:p>
            <a:r>
              <a:rPr lang="en-US" sz="2800" dirty="0" smtClean="0"/>
              <a:t>Once the request has been made, the employer can chose to proceed or not.  If they proceed then the association may file a ULP.  </a:t>
            </a:r>
          </a:p>
          <a:p>
            <a:r>
              <a:rPr lang="en-US" sz="2800" dirty="0" smtClean="0"/>
              <a:t>A member has the right to waive their right to representation, but the Association does not advise that.  </a:t>
            </a:r>
          </a:p>
          <a:p>
            <a:r>
              <a:rPr lang="en-US" sz="2800" dirty="0"/>
              <a:t>Law guarantees the right to “a” representative of your choosing, not “the” representative of your choosing</a:t>
            </a:r>
            <a:r>
              <a:rPr lang="en-US" sz="2800" dirty="0" smtClean="0"/>
              <a:t>.</a:t>
            </a:r>
            <a:endParaRPr lang="en-US" sz="4000" b="1" i="1" dirty="0"/>
          </a:p>
          <a:p>
            <a:r>
              <a:rPr lang="en-US" sz="2800" dirty="0" smtClean="0"/>
              <a:t>The </a:t>
            </a:r>
            <a:r>
              <a:rPr lang="en-US" sz="2800" dirty="0"/>
              <a:t>administration does not have the right to pick the union representative for the member.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3962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me immediately!!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DCFS investigations</a:t>
            </a:r>
          </a:p>
          <a:p>
            <a:r>
              <a:rPr lang="en-US" sz="2800" dirty="0" smtClean="0"/>
              <a:t>Criminal allegations</a:t>
            </a:r>
          </a:p>
          <a:p>
            <a:r>
              <a:rPr lang="en-US" sz="2800" dirty="0" smtClean="0"/>
              <a:t>Sexual harassment or inappropriate touching</a:t>
            </a:r>
          </a:p>
          <a:p>
            <a:r>
              <a:rPr lang="en-US" sz="2800" dirty="0" smtClean="0"/>
              <a:t>Assault on an employee</a:t>
            </a:r>
          </a:p>
          <a:p>
            <a:r>
              <a:rPr lang="en-US" sz="2800" dirty="0" smtClean="0"/>
              <a:t>Member to member concerns, including harassment concerns</a:t>
            </a:r>
          </a:p>
          <a:p>
            <a:r>
              <a:rPr lang="en-US" sz="2800" dirty="0" smtClean="0"/>
              <a:t>Workers compensation, discrimination, unemployment concerns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29370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</TotalTime>
  <Words>537</Words>
  <Application>Microsoft Macintosh PowerPoint</Application>
  <PresentationFormat>Widescreen</PresentationFormat>
  <Paragraphs>60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Gill Sans MT</vt:lpstr>
      <vt:lpstr>Mangal</vt:lpstr>
      <vt:lpstr>Arial</vt:lpstr>
      <vt:lpstr>Gallery</vt:lpstr>
      <vt:lpstr>Representation Primer</vt:lpstr>
      <vt:lpstr>Representation of members - Primer</vt:lpstr>
      <vt:lpstr>Special Status of Reps</vt:lpstr>
      <vt:lpstr>Special Status</vt:lpstr>
      <vt:lpstr>Some limitations</vt:lpstr>
      <vt:lpstr>9.9 of the Elgin Agreement</vt:lpstr>
      <vt:lpstr>Representation rights</vt:lpstr>
      <vt:lpstr>Call me immediately!! 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Representation Primer</dc:title>
  <dc:creator>Richard Johnson</dc:creator>
  <cp:lastModifiedBy>Richard Johnson</cp:lastModifiedBy>
  <cp:revision>1</cp:revision>
  <dcterms:created xsi:type="dcterms:W3CDTF">2017-10-15T23:15:44Z</dcterms:created>
  <dcterms:modified xsi:type="dcterms:W3CDTF">2017-10-15T23:18:50Z</dcterms:modified>
</cp:coreProperties>
</file>