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64" r:id="rId2"/>
    <p:sldId id="265" r:id="rId3"/>
    <p:sldId id="266" r:id="rId4"/>
    <p:sldId id="261" r:id="rId5"/>
    <p:sldId id="262" r:id="rId6"/>
    <p:sldId id="263"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2"/>
    <p:restoredTop sz="94105"/>
  </p:normalViewPr>
  <p:slideViewPr>
    <p:cSldViewPr snapToGrid="0" snapToObjects="1">
      <p:cViewPr varScale="1">
        <p:scale>
          <a:sx n="72" d="100"/>
          <a:sy n="72" d="100"/>
        </p:scale>
        <p:origin x="45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2574E8-D15C-B040-B4AB-13C536F7D7ED}" type="datetimeFigureOut">
              <a:rPr lang="en-US" smtClean="0"/>
              <a:t>10/16/17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030E1E-B9C5-D148-9B4D-D50B5967A08D}" type="slidenum">
              <a:rPr lang="en-US" smtClean="0"/>
              <a:t>‹#›</a:t>
            </a:fld>
            <a:endParaRPr lang="en-US"/>
          </a:p>
        </p:txBody>
      </p:sp>
    </p:spTree>
    <p:extLst>
      <p:ext uri="{BB962C8B-B14F-4D97-AF65-F5344CB8AC3E}">
        <p14:creationId xmlns:p14="http://schemas.microsoft.com/office/powerpoint/2010/main" val="1687104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PPD – principals at sites requiring meetings (staff, trainings, district offered PD, curriculum writing) </a:t>
            </a:r>
          </a:p>
          <a:p>
            <a:endParaRPr lang="en-US" dirty="0"/>
          </a:p>
        </p:txBody>
      </p:sp>
      <p:sp>
        <p:nvSpPr>
          <p:cNvPr id="4" name="Slide Number Placeholder 3"/>
          <p:cNvSpPr>
            <a:spLocks noGrp="1"/>
          </p:cNvSpPr>
          <p:nvPr>
            <p:ph type="sldNum" sz="quarter" idx="10"/>
          </p:nvPr>
        </p:nvSpPr>
        <p:spPr/>
        <p:txBody>
          <a:bodyPr/>
          <a:lstStyle/>
          <a:p>
            <a:fld id="{F303497A-BEA1-3D40-B210-5B7702CA0054}" type="slidenum">
              <a:rPr lang="en-US" smtClean="0"/>
              <a:t>2</a:t>
            </a:fld>
            <a:endParaRPr lang="en-US"/>
          </a:p>
        </p:txBody>
      </p:sp>
    </p:spTree>
    <p:extLst>
      <p:ext uri="{BB962C8B-B14F-4D97-AF65-F5344CB8AC3E}">
        <p14:creationId xmlns:p14="http://schemas.microsoft.com/office/powerpoint/2010/main" val="1562321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03497A-BEA1-3D40-B210-5B7702CA0054}" type="slidenum">
              <a:rPr lang="en-US" smtClean="0"/>
              <a:t>6</a:t>
            </a:fld>
            <a:endParaRPr lang="en-US"/>
          </a:p>
        </p:txBody>
      </p:sp>
    </p:spTree>
    <p:extLst>
      <p:ext uri="{BB962C8B-B14F-4D97-AF65-F5344CB8AC3E}">
        <p14:creationId xmlns:p14="http://schemas.microsoft.com/office/powerpoint/2010/main" val="738853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10/16/17</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10/16/17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10/16/17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10/16/17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10/16/17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10/16/17</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10/16/17</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Issues</a:t>
            </a:r>
            <a:endParaRPr lang="en-US" dirty="0"/>
          </a:p>
        </p:txBody>
      </p:sp>
      <p:sp>
        <p:nvSpPr>
          <p:cNvPr id="3" name="Subtitle 2"/>
          <p:cNvSpPr>
            <a:spLocks noGrp="1"/>
          </p:cNvSpPr>
          <p:nvPr>
            <p:ph type="subTitle" idx="1"/>
          </p:nvPr>
        </p:nvSpPr>
        <p:spPr/>
        <p:txBody>
          <a:bodyPr/>
          <a:lstStyle/>
          <a:p>
            <a:r>
              <a:rPr lang="en-US" dirty="0" smtClean="0"/>
              <a:t>October 17</a:t>
            </a:r>
            <a:endParaRPr lang="en-US" dirty="0"/>
          </a:p>
        </p:txBody>
      </p:sp>
    </p:spTree>
    <p:extLst>
      <p:ext uri="{BB962C8B-B14F-4D97-AF65-F5344CB8AC3E}">
        <p14:creationId xmlns:p14="http://schemas.microsoft.com/office/powerpoint/2010/main" val="923900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10-minute meeting norms</a:t>
            </a:r>
            <a:endParaRPr lang="en-US" dirty="0"/>
          </a:p>
        </p:txBody>
      </p:sp>
      <p:sp>
        <p:nvSpPr>
          <p:cNvPr id="3" name="Content Placeholder 2"/>
          <p:cNvSpPr>
            <a:spLocks noGrp="1"/>
          </p:cNvSpPr>
          <p:nvPr>
            <p:ph idx="1"/>
          </p:nvPr>
        </p:nvSpPr>
        <p:spPr>
          <a:xfrm>
            <a:off x="1097280" y="1845734"/>
            <a:ext cx="10058400" cy="4461760"/>
          </a:xfrm>
        </p:spPr>
        <p:txBody>
          <a:bodyPr>
            <a:normAutofit/>
          </a:bodyPr>
          <a:lstStyle/>
          <a:p>
            <a:pPr>
              <a:buFont typeface="Arial" charset="0"/>
              <a:buChar char="•"/>
            </a:pPr>
            <a:r>
              <a:rPr lang="en-US" sz="3000" dirty="0" smtClean="0"/>
              <a:t>10-minute meetings are for ETA members.  If you are sharing union work or issues, this meeting should be attended by ETA members only.  You should  politely ask your building admin to leave the meeting when you begin. </a:t>
            </a:r>
          </a:p>
          <a:p>
            <a:pPr>
              <a:buFont typeface="Arial" charset="0"/>
              <a:buChar char="•"/>
            </a:pPr>
            <a:r>
              <a:rPr lang="en-US" sz="3000" dirty="0" smtClean="0"/>
              <a:t>The 10 minutes are to occur during the 80 minutes of staff time.  Make sure that your building SIP team include the time in your agenda for the meeting. </a:t>
            </a:r>
          </a:p>
          <a:p>
            <a:pPr>
              <a:buFont typeface="Arial" charset="0"/>
              <a:buChar char="•"/>
            </a:pPr>
            <a:endParaRPr lang="en-US" sz="2800" dirty="0"/>
          </a:p>
        </p:txBody>
      </p:sp>
    </p:spTree>
    <p:extLst>
      <p:ext uri="{BB962C8B-B14F-4D97-AF65-F5344CB8AC3E}">
        <p14:creationId xmlns:p14="http://schemas.microsoft.com/office/powerpoint/2010/main" val="588743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Parent/Teacher Conferences</a:t>
            </a:r>
            <a:endParaRPr lang="en-US" dirty="0"/>
          </a:p>
        </p:txBody>
      </p:sp>
      <p:sp>
        <p:nvSpPr>
          <p:cNvPr id="3" name="Content Placeholder 2"/>
          <p:cNvSpPr>
            <a:spLocks noGrp="1"/>
          </p:cNvSpPr>
          <p:nvPr>
            <p:ph idx="1"/>
          </p:nvPr>
        </p:nvSpPr>
        <p:spPr>
          <a:xfrm>
            <a:off x="1097280" y="1845733"/>
            <a:ext cx="10058400" cy="4458813"/>
          </a:xfrm>
        </p:spPr>
        <p:txBody>
          <a:bodyPr>
            <a:normAutofit fontScale="77500" lnSpcReduction="20000"/>
          </a:bodyPr>
          <a:lstStyle/>
          <a:p>
            <a:r>
              <a:rPr lang="en-US" sz="2800" dirty="0"/>
              <a:t> 15.22 Parent Conferences</a:t>
            </a:r>
          </a:p>
          <a:p>
            <a:r>
              <a:rPr lang="en-US" sz="2800" dirty="0"/>
              <a:t>The Parent/Teacher conference day session may be five (5) hours </a:t>
            </a:r>
            <a:r>
              <a:rPr lang="en-US" sz="2800" dirty="0" smtClean="0"/>
              <a:t>or two </a:t>
            </a:r>
            <a:r>
              <a:rPr lang="en-US" sz="2800" dirty="0"/>
              <a:t>(2) hours anytime during the normal school business </a:t>
            </a:r>
            <a:r>
              <a:rPr lang="en-US" sz="2800" dirty="0" smtClean="0"/>
              <a:t>conference day </a:t>
            </a:r>
            <a:r>
              <a:rPr lang="en-US" sz="2800" dirty="0"/>
              <a:t>with the understanding that, comparable time for conferences </a:t>
            </a:r>
            <a:r>
              <a:rPr lang="en-US" sz="2800" dirty="0" smtClean="0"/>
              <a:t>for the </a:t>
            </a:r>
            <a:r>
              <a:rPr lang="en-US" sz="2800" dirty="0"/>
              <a:t>remaining three (3) hours may be done in the following manner:</a:t>
            </a:r>
          </a:p>
          <a:p>
            <a:r>
              <a:rPr lang="en-US" sz="2800" dirty="0"/>
              <a:t>a) Conferences held the prior evening between the hours of </a:t>
            </a:r>
            <a:r>
              <a:rPr lang="en-US" sz="2800" dirty="0" smtClean="0"/>
              <a:t>5:00 p.m</a:t>
            </a:r>
            <a:r>
              <a:rPr lang="en-US" sz="2800" dirty="0"/>
              <a:t>. and 9:00 p.m.; unless</a:t>
            </a:r>
          </a:p>
          <a:p>
            <a:r>
              <a:rPr lang="en-US" sz="2800" dirty="0"/>
              <a:t>b) An alternative school-wide evening conference is </a:t>
            </a:r>
            <a:r>
              <a:rPr lang="en-US" sz="2800" dirty="0" smtClean="0"/>
              <a:t>designated during </a:t>
            </a:r>
            <a:r>
              <a:rPr lang="en-US" sz="2800" dirty="0"/>
              <a:t>the conference week through the determination of </a:t>
            </a:r>
            <a:r>
              <a:rPr lang="en-US" sz="2800" dirty="0" smtClean="0"/>
              <a:t>the School/Department </a:t>
            </a:r>
            <a:r>
              <a:rPr lang="en-US" sz="2800" dirty="0"/>
              <a:t>Committee, provided that the </a:t>
            </a:r>
            <a:r>
              <a:rPr lang="en-US" sz="2800" dirty="0" smtClean="0"/>
              <a:t>conferences are </a:t>
            </a:r>
            <a:r>
              <a:rPr lang="en-US" sz="2800" dirty="0"/>
              <a:t>held between 5:00 p.m. and 9:00 p.m.</a:t>
            </a:r>
          </a:p>
          <a:p>
            <a:endParaRPr lang="en-US" dirty="0"/>
          </a:p>
        </p:txBody>
      </p:sp>
    </p:spTree>
    <p:extLst>
      <p:ext uri="{BB962C8B-B14F-4D97-AF65-F5344CB8AC3E}">
        <p14:creationId xmlns:p14="http://schemas.microsoft.com/office/powerpoint/2010/main" val="661386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9.9 of the Elgin Agreement</a:t>
            </a:r>
            <a:endParaRPr lang="en-US" dirty="0"/>
          </a:p>
        </p:txBody>
      </p:sp>
      <p:sp>
        <p:nvSpPr>
          <p:cNvPr id="3" name="Content Placeholder 2"/>
          <p:cNvSpPr>
            <a:spLocks noGrp="1"/>
          </p:cNvSpPr>
          <p:nvPr>
            <p:ph idx="1"/>
          </p:nvPr>
        </p:nvSpPr>
        <p:spPr>
          <a:xfrm>
            <a:off x="1097280" y="1845734"/>
            <a:ext cx="10058400" cy="4386624"/>
          </a:xfrm>
        </p:spPr>
        <p:txBody>
          <a:bodyPr>
            <a:normAutofit fontScale="85000" lnSpcReduction="10000"/>
          </a:bodyPr>
          <a:lstStyle/>
          <a:p>
            <a:r>
              <a:rPr lang="en-US" sz="2800" dirty="0"/>
              <a:t>9.9 ASSOCIATION REPRESENTATION DURING TEACHER DISCIPLINE</a:t>
            </a:r>
          </a:p>
          <a:p>
            <a:r>
              <a:rPr lang="en-US" sz="2800" dirty="0"/>
              <a:t>A teacher shall be entitled to have present an </a:t>
            </a:r>
            <a:r>
              <a:rPr lang="en-US" sz="2800" dirty="0" smtClean="0"/>
              <a:t>Association representative </a:t>
            </a:r>
            <a:r>
              <a:rPr lang="en-US" sz="2800" dirty="0"/>
              <a:t>when the teacher is being reprimanded, </a:t>
            </a:r>
            <a:r>
              <a:rPr lang="en-US" sz="2800" dirty="0" smtClean="0"/>
              <a:t>warned, disciplined</a:t>
            </a:r>
            <a:r>
              <a:rPr lang="en-US" sz="2800" dirty="0"/>
              <a:t>, or dismissed, excluding informal criticisms or </a:t>
            </a:r>
            <a:r>
              <a:rPr lang="en-US" sz="2800" dirty="0" smtClean="0"/>
              <a:t>suggestions for </a:t>
            </a:r>
            <a:r>
              <a:rPr lang="en-US" sz="2800" dirty="0"/>
              <a:t>improvement which do not form the basis of formal action. </a:t>
            </a:r>
            <a:r>
              <a:rPr lang="en-US" sz="2800" dirty="0" smtClean="0"/>
              <a:t>When a </a:t>
            </a:r>
            <a:r>
              <a:rPr lang="en-US" sz="2800" dirty="0"/>
              <a:t>request for such representation is made, no action shall be </a:t>
            </a:r>
            <a:r>
              <a:rPr lang="en-US" sz="2800" dirty="0" smtClean="0"/>
              <a:t>taken with </a:t>
            </a:r>
            <a:r>
              <a:rPr lang="en-US" sz="2800" dirty="0"/>
              <a:t>respect to the teacher until such Association representative </a:t>
            </a:r>
            <a:r>
              <a:rPr lang="en-US" sz="2800" dirty="0" smtClean="0"/>
              <a:t>is present</a:t>
            </a:r>
            <a:r>
              <a:rPr lang="en-US" sz="2800" dirty="0"/>
              <a:t>. Requests from administrators to teachers to attend such </a:t>
            </a:r>
            <a:r>
              <a:rPr lang="en-US" sz="2800" dirty="0" smtClean="0"/>
              <a:t>a meeting </a:t>
            </a:r>
            <a:r>
              <a:rPr lang="en-US" sz="2800" dirty="0"/>
              <a:t>or conference shall be in writing and shall include </a:t>
            </a:r>
            <a:r>
              <a:rPr lang="en-US" sz="2800" dirty="0" smtClean="0"/>
              <a:t>the purpose </a:t>
            </a:r>
            <a:r>
              <a:rPr lang="en-US" sz="2800" dirty="0"/>
              <a:t>of the meeting.</a:t>
            </a:r>
          </a:p>
          <a:p>
            <a:endParaRPr lang="en-US" dirty="0"/>
          </a:p>
        </p:txBody>
      </p:sp>
    </p:spTree>
    <p:extLst>
      <p:ext uri="{BB962C8B-B14F-4D97-AF65-F5344CB8AC3E}">
        <p14:creationId xmlns:p14="http://schemas.microsoft.com/office/powerpoint/2010/main" val="1925305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Representation rights</a:t>
            </a:r>
            <a:endParaRPr lang="en-US" dirty="0"/>
          </a:p>
        </p:txBody>
      </p:sp>
      <p:sp>
        <p:nvSpPr>
          <p:cNvPr id="3" name="Content Placeholder 2"/>
          <p:cNvSpPr>
            <a:spLocks noGrp="1"/>
          </p:cNvSpPr>
          <p:nvPr>
            <p:ph idx="1"/>
          </p:nvPr>
        </p:nvSpPr>
        <p:spPr>
          <a:xfrm>
            <a:off x="1097280" y="1845733"/>
            <a:ext cx="10058400" cy="4410687"/>
          </a:xfrm>
        </p:spPr>
        <p:txBody>
          <a:bodyPr>
            <a:normAutofit fontScale="77500" lnSpcReduction="20000"/>
          </a:bodyPr>
          <a:lstStyle/>
          <a:p>
            <a:r>
              <a:rPr lang="en-US" sz="2800" dirty="0" smtClean="0"/>
              <a:t>Our members have the right to representation, but they must request representation.  Administration does not have to advise the member of their right to representation, the member must request.  </a:t>
            </a:r>
          </a:p>
          <a:p>
            <a:r>
              <a:rPr lang="en-US" sz="2800" dirty="0" smtClean="0"/>
              <a:t>Once the request has been made, the employer can chose to proceed or not.  If they proceed then the association may file a ULP.  </a:t>
            </a:r>
          </a:p>
          <a:p>
            <a:r>
              <a:rPr lang="en-US" sz="2800" dirty="0" smtClean="0"/>
              <a:t>A member has the right to waive their right to representation, but the Association does not advise that.  </a:t>
            </a:r>
          </a:p>
          <a:p>
            <a:r>
              <a:rPr lang="en-US" sz="2800" dirty="0"/>
              <a:t>Law guarantees the right to “a” representative of your choosing, not “the” representative of your choosing</a:t>
            </a:r>
            <a:r>
              <a:rPr lang="en-US" sz="2800" dirty="0" smtClean="0"/>
              <a:t>.</a:t>
            </a:r>
            <a:endParaRPr lang="en-US" sz="4000" b="1" i="1" dirty="0"/>
          </a:p>
          <a:p>
            <a:r>
              <a:rPr lang="en-US" sz="2800" dirty="0" smtClean="0"/>
              <a:t>The </a:t>
            </a:r>
            <a:r>
              <a:rPr lang="en-US" sz="2800" dirty="0"/>
              <a:t>administration does not have the right to pick the union representative for the member.</a:t>
            </a:r>
          </a:p>
          <a:p>
            <a:endParaRPr lang="en-US" sz="2800" dirty="0"/>
          </a:p>
        </p:txBody>
      </p:sp>
    </p:spTree>
    <p:extLst>
      <p:ext uri="{BB962C8B-B14F-4D97-AF65-F5344CB8AC3E}">
        <p14:creationId xmlns:p14="http://schemas.microsoft.com/office/powerpoint/2010/main" val="333962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 me immediately!! </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DCFS investigations</a:t>
            </a:r>
          </a:p>
          <a:p>
            <a:r>
              <a:rPr lang="en-US" sz="2800" dirty="0" smtClean="0"/>
              <a:t>Criminal allegations</a:t>
            </a:r>
          </a:p>
          <a:p>
            <a:r>
              <a:rPr lang="en-US" sz="2800" dirty="0" smtClean="0"/>
              <a:t>Sexual harassment or inappropriate touching</a:t>
            </a:r>
          </a:p>
          <a:p>
            <a:r>
              <a:rPr lang="en-US" sz="2800" dirty="0" smtClean="0"/>
              <a:t>Assault on an employee</a:t>
            </a:r>
          </a:p>
          <a:p>
            <a:r>
              <a:rPr lang="en-US" sz="2800" dirty="0" smtClean="0"/>
              <a:t>Member to member concerns, including harassment concerns</a:t>
            </a:r>
          </a:p>
          <a:p>
            <a:r>
              <a:rPr lang="en-US" sz="2800" dirty="0" smtClean="0"/>
              <a:t>Workers compensation, discrimination, unemployment concerns</a:t>
            </a:r>
            <a:endParaRPr lang="en-US" sz="2800" dirty="0"/>
          </a:p>
        </p:txBody>
      </p:sp>
    </p:spTree>
    <p:extLst>
      <p:ext uri="{BB962C8B-B14F-4D97-AF65-F5344CB8AC3E}">
        <p14:creationId xmlns:p14="http://schemas.microsoft.com/office/powerpoint/2010/main" val="16129370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5</TotalTime>
  <Words>357</Words>
  <Application>Microsoft Macintosh PowerPoint</Application>
  <PresentationFormat>Widescreen</PresentationFormat>
  <Paragraphs>29</Paragraphs>
  <Slides>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Gill Sans MT</vt:lpstr>
      <vt:lpstr>Arial</vt:lpstr>
      <vt:lpstr>Gallery</vt:lpstr>
      <vt:lpstr>Issues</vt:lpstr>
      <vt:lpstr>10-minute meeting norms</vt:lpstr>
      <vt:lpstr>Parent/Teacher Conferences</vt:lpstr>
      <vt:lpstr>9.9 of the Elgin Agreement</vt:lpstr>
      <vt:lpstr>Representation rights</vt:lpstr>
      <vt:lpstr>Call me immediately!! </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Representation Primer</dc:title>
  <dc:creator>Richard Johnson</dc:creator>
  <cp:lastModifiedBy>Richard Johnson</cp:lastModifiedBy>
  <cp:revision>2</cp:revision>
  <dcterms:created xsi:type="dcterms:W3CDTF">2017-10-15T23:15:44Z</dcterms:created>
  <dcterms:modified xsi:type="dcterms:W3CDTF">2017-10-17T02:51:10Z</dcterms:modified>
</cp:coreProperties>
</file>